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08" r:id="rId2"/>
    <p:sldId id="791" r:id="rId3"/>
    <p:sldId id="809" r:id="rId4"/>
    <p:sldId id="812" r:id="rId5"/>
    <p:sldId id="810" r:id="rId6"/>
    <p:sldId id="803" r:id="rId7"/>
    <p:sldId id="827" r:id="rId8"/>
    <p:sldId id="801" r:id="rId9"/>
    <p:sldId id="815" r:id="rId10"/>
    <p:sldId id="807" r:id="rId11"/>
    <p:sldId id="829" r:id="rId12"/>
    <p:sldId id="799" r:id="rId13"/>
    <p:sldId id="828" r:id="rId14"/>
    <p:sldId id="802" r:id="rId15"/>
    <p:sldId id="378" r:id="rId16"/>
    <p:sldId id="813" r:id="rId17"/>
    <p:sldId id="377" r:id="rId18"/>
    <p:sldId id="382" r:id="rId19"/>
    <p:sldId id="379" r:id="rId20"/>
    <p:sldId id="383" r:id="rId21"/>
    <p:sldId id="794" r:id="rId22"/>
    <p:sldId id="795" r:id="rId23"/>
    <p:sldId id="797" r:id="rId24"/>
    <p:sldId id="826" r:id="rId25"/>
    <p:sldId id="825" r:id="rId26"/>
    <p:sldId id="824" r:id="rId27"/>
    <p:sldId id="800" r:id="rId28"/>
    <p:sldId id="830" r:id="rId29"/>
    <p:sldId id="806"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725" autoAdjust="0"/>
  </p:normalViewPr>
  <p:slideViewPr>
    <p:cSldViewPr snapToGrid="0">
      <p:cViewPr varScale="1">
        <p:scale>
          <a:sx n="144" d="100"/>
          <a:sy n="144" d="100"/>
        </p:scale>
        <p:origin x="54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60E50F-638D-413D-BA0B-9BAD824B8605}" type="datetimeFigureOut">
              <a:rPr lang="ru-RU" smtClean="0"/>
              <a:t>31.03.2025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66456-2B73-45CC-96E6-82F915969A47}" type="slidenum">
              <a:rPr lang="ru-RU" smtClean="0"/>
              <a:t>‹#›</a:t>
            </a:fld>
            <a:endParaRPr lang="ru-RU"/>
          </a:p>
        </p:txBody>
      </p:sp>
    </p:spTree>
    <p:extLst>
      <p:ext uri="{BB962C8B-B14F-4D97-AF65-F5344CB8AC3E}">
        <p14:creationId xmlns:p14="http://schemas.microsoft.com/office/powerpoint/2010/main" val="343010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F866456-2B73-45CC-96E6-82F915969A47}" type="slidenum">
              <a:rPr lang="ru-RU" smtClean="0"/>
              <a:t>2</a:t>
            </a:fld>
            <a:endParaRPr lang="ru-RU"/>
          </a:p>
        </p:txBody>
      </p:sp>
    </p:spTree>
    <p:extLst>
      <p:ext uri="{BB962C8B-B14F-4D97-AF65-F5344CB8AC3E}">
        <p14:creationId xmlns:p14="http://schemas.microsoft.com/office/powerpoint/2010/main" val="2707457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AF866456-2B73-45CC-96E6-82F915969A47}" type="slidenum">
              <a:rPr lang="ru-RU" smtClean="0"/>
              <a:t>22</a:t>
            </a:fld>
            <a:endParaRPr lang="ru-RU"/>
          </a:p>
        </p:txBody>
      </p:sp>
    </p:spTree>
    <p:extLst>
      <p:ext uri="{BB962C8B-B14F-4D97-AF65-F5344CB8AC3E}">
        <p14:creationId xmlns:p14="http://schemas.microsoft.com/office/powerpoint/2010/main" val="2950422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https://utwente-dmb.github.io/xai-papers/ with 312 papers that introduce an explainable AI method, </a:t>
            </a:r>
          </a:p>
          <a:p>
            <a:r>
              <a:rPr lang="en-US" dirty="0"/>
              <a:t>is a useful starting point for anyone searching for specific explainable AI methods. </a:t>
            </a:r>
          </a:p>
          <a:p>
            <a:r>
              <a:rPr lang="en-US" dirty="0"/>
              <a:t>Based on our categorization as presented in Figure 2, readers can filter XAI methods on e.g. type of data, type of explanation and type of task.</a:t>
            </a:r>
          </a:p>
        </p:txBody>
      </p:sp>
      <p:sp>
        <p:nvSpPr>
          <p:cNvPr id="4" name="Номер слайда 3"/>
          <p:cNvSpPr>
            <a:spLocks noGrp="1"/>
          </p:cNvSpPr>
          <p:nvPr>
            <p:ph type="sldNum" sz="quarter" idx="5"/>
          </p:nvPr>
        </p:nvSpPr>
        <p:spPr/>
        <p:txBody>
          <a:bodyPr/>
          <a:lstStyle/>
          <a:p>
            <a:fld id="{AF866456-2B73-45CC-96E6-82F915969A47}" type="slidenum">
              <a:rPr lang="ru-RU" smtClean="0"/>
              <a:t>23</a:t>
            </a:fld>
            <a:endParaRPr lang="ru-RU"/>
          </a:p>
        </p:txBody>
      </p:sp>
    </p:spTree>
    <p:extLst>
      <p:ext uri="{BB962C8B-B14F-4D97-AF65-F5344CB8AC3E}">
        <p14:creationId xmlns:p14="http://schemas.microsoft.com/office/powerpoint/2010/main" val="199503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Саттон</a:t>
            </a:r>
            <a:r>
              <a:rPr lang="ru-RU" dirty="0"/>
              <a:t>, </a:t>
            </a:r>
            <a:r>
              <a:rPr lang="ru-RU" dirty="0" err="1"/>
              <a:t>Барто</a:t>
            </a:r>
            <a:r>
              <a:rPr lang="ru-RU" dirty="0"/>
              <a:t> написали первую книжку в 1998, второе издание в 2012.</a:t>
            </a:r>
          </a:p>
        </p:txBody>
      </p:sp>
      <p:sp>
        <p:nvSpPr>
          <p:cNvPr id="4" name="Номер слайда 3"/>
          <p:cNvSpPr>
            <a:spLocks noGrp="1"/>
          </p:cNvSpPr>
          <p:nvPr>
            <p:ph type="sldNum" sz="quarter" idx="5"/>
          </p:nvPr>
        </p:nvSpPr>
        <p:spPr/>
        <p:txBody>
          <a:bodyPr/>
          <a:lstStyle/>
          <a:p>
            <a:fld id="{AF866456-2B73-45CC-96E6-82F915969A47}" type="slidenum">
              <a:rPr lang="ru-RU" smtClean="0"/>
              <a:t>27</a:t>
            </a:fld>
            <a:endParaRPr lang="ru-RU"/>
          </a:p>
        </p:txBody>
      </p:sp>
    </p:spTree>
    <p:extLst>
      <p:ext uri="{BB962C8B-B14F-4D97-AF65-F5344CB8AC3E}">
        <p14:creationId xmlns:p14="http://schemas.microsoft.com/office/powerpoint/2010/main" val="240880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https://cyberneticzoo.com/</a:t>
            </a:r>
            <a:endParaRPr lang="ru-RU" dirty="0"/>
          </a:p>
        </p:txBody>
      </p:sp>
      <p:sp>
        <p:nvSpPr>
          <p:cNvPr id="4" name="Номер слайда 3"/>
          <p:cNvSpPr>
            <a:spLocks noGrp="1"/>
          </p:cNvSpPr>
          <p:nvPr>
            <p:ph type="sldNum" sz="quarter" idx="5"/>
          </p:nvPr>
        </p:nvSpPr>
        <p:spPr/>
        <p:txBody>
          <a:bodyPr/>
          <a:lstStyle/>
          <a:p>
            <a:fld id="{AF866456-2B73-45CC-96E6-82F915969A47}" type="slidenum">
              <a:rPr lang="ru-RU" smtClean="0"/>
              <a:t>8</a:t>
            </a:fld>
            <a:endParaRPr lang="ru-RU"/>
          </a:p>
        </p:txBody>
      </p:sp>
    </p:spTree>
    <p:extLst>
      <p:ext uri="{BB962C8B-B14F-4D97-AF65-F5344CB8AC3E}">
        <p14:creationId xmlns:p14="http://schemas.microsoft.com/office/powerpoint/2010/main" val="1615513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F866456-2B73-45CC-96E6-82F915969A47}" type="slidenum">
              <a:rPr lang="ru-RU" smtClean="0"/>
              <a:t>10</a:t>
            </a:fld>
            <a:endParaRPr lang="ru-RU"/>
          </a:p>
        </p:txBody>
      </p:sp>
    </p:spTree>
    <p:extLst>
      <p:ext uri="{BB962C8B-B14F-4D97-AF65-F5344CB8AC3E}">
        <p14:creationId xmlns:p14="http://schemas.microsoft.com/office/powerpoint/2010/main" val="4219325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There are a lot of subjects where we can not trust to DL black boxes completely: medicine, genome, drugs, nuclear energy</a:t>
            </a:r>
            <a:endParaRPr lang="ru-RU" dirty="0"/>
          </a:p>
          <a:p>
            <a:r>
              <a:rPr lang="en-US" dirty="0"/>
              <a:t>Regulation demands a transparent procedures even for intellectual algorithms</a:t>
            </a:r>
            <a:r>
              <a:rPr lang="ru-RU" dirty="0"/>
              <a:t> (</a:t>
            </a:r>
            <a:r>
              <a:rPr lang="en-US" dirty="0"/>
              <a:t>e.g. banks</a:t>
            </a:r>
            <a:r>
              <a:rPr lang="ru-RU" dirty="0"/>
              <a:t>)</a:t>
            </a:r>
            <a:r>
              <a:rPr lang="en-US" dirty="0"/>
              <a:t>, otherwise it can not be controlled</a:t>
            </a:r>
            <a:endParaRPr lang="ru-RU" dirty="0"/>
          </a:p>
          <a:p>
            <a:endParaRPr lang="en-US" dirty="0"/>
          </a:p>
          <a:p>
            <a:r>
              <a:rPr lang="en-US" dirty="0"/>
              <a:t>Production environment is not frozen in comparison to learning environment and can be changed</a:t>
            </a:r>
            <a:endParaRPr lang="ru-RU"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Data shift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Data leakage.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Model results can change an environment</a:t>
            </a:r>
            <a:endParaRPr lang="ru-RU" dirty="0"/>
          </a:p>
          <a:p>
            <a:pPr marL="171450" indent="-171450">
              <a:buFontTx/>
              <a:buChar cha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recognize quality decrease, but how to understand what was a reason?</a:t>
            </a:r>
            <a:endParaRPr lang="ru-RU" dirty="0"/>
          </a:p>
          <a:p>
            <a:endParaRPr lang="ru-RU" dirty="0"/>
          </a:p>
        </p:txBody>
      </p:sp>
      <p:sp>
        <p:nvSpPr>
          <p:cNvPr id="4" name="Номер слайда 3"/>
          <p:cNvSpPr>
            <a:spLocks noGrp="1"/>
          </p:cNvSpPr>
          <p:nvPr>
            <p:ph type="sldNum" sz="quarter" idx="5"/>
          </p:nvPr>
        </p:nvSpPr>
        <p:spPr/>
        <p:txBody>
          <a:bodyPr/>
          <a:lstStyle/>
          <a:p>
            <a:fld id="{AF866456-2B73-45CC-96E6-82F915969A47}" type="slidenum">
              <a:rPr lang="ru-RU" smtClean="0"/>
              <a:t>15</a:t>
            </a:fld>
            <a:endParaRPr lang="ru-RU"/>
          </a:p>
        </p:txBody>
      </p:sp>
    </p:spTree>
    <p:extLst>
      <p:ext uri="{BB962C8B-B14F-4D97-AF65-F5344CB8AC3E}">
        <p14:creationId xmlns:p14="http://schemas.microsoft.com/office/powerpoint/2010/main" val="366259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Even the most known “black box” is investigated now and there are a lot of hidden secrets was opened.</a:t>
            </a:r>
            <a:endParaRPr lang="ru-RU" dirty="0"/>
          </a:p>
        </p:txBody>
      </p:sp>
      <p:sp>
        <p:nvSpPr>
          <p:cNvPr id="4" name="Номер слайда 3"/>
          <p:cNvSpPr>
            <a:spLocks noGrp="1"/>
          </p:cNvSpPr>
          <p:nvPr>
            <p:ph type="sldNum" sz="quarter" idx="5"/>
          </p:nvPr>
        </p:nvSpPr>
        <p:spPr/>
        <p:txBody>
          <a:bodyPr/>
          <a:lstStyle/>
          <a:p>
            <a:fld id="{AF866456-2B73-45CC-96E6-82F915969A47}" type="slidenum">
              <a:rPr lang="ru-RU" smtClean="0"/>
              <a:t>17</a:t>
            </a:fld>
            <a:endParaRPr lang="ru-RU"/>
          </a:p>
        </p:txBody>
      </p:sp>
    </p:spTree>
    <p:extLst>
      <p:ext uri="{BB962C8B-B14F-4D97-AF65-F5344CB8AC3E}">
        <p14:creationId xmlns:p14="http://schemas.microsoft.com/office/powerpoint/2010/main" val="114228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Optimal evaluation methods and measures could depend on the application domain, the type of explanation, the type of data, the background knowledge of the user and the question to be answered.</a:t>
            </a:r>
          </a:p>
          <a:p>
            <a:endParaRPr lang="en-US" dirty="0"/>
          </a:p>
          <a:p>
            <a:r>
              <a:rPr lang="en-US" dirty="0"/>
              <a:t>Anecdotal evidence – proof is based on personal experience or some unique experiments which can not be repeated.</a:t>
            </a:r>
          </a:p>
          <a:p>
            <a:endParaRPr lang="en-US" dirty="0"/>
          </a:p>
          <a:p>
            <a:endParaRPr lang="ru-RU" dirty="0"/>
          </a:p>
        </p:txBody>
      </p:sp>
      <p:sp>
        <p:nvSpPr>
          <p:cNvPr id="4" name="Номер слайда 3"/>
          <p:cNvSpPr>
            <a:spLocks noGrp="1"/>
          </p:cNvSpPr>
          <p:nvPr>
            <p:ph type="sldNum" sz="quarter" idx="5"/>
          </p:nvPr>
        </p:nvSpPr>
        <p:spPr/>
        <p:txBody>
          <a:bodyPr/>
          <a:lstStyle/>
          <a:p>
            <a:fld id="{AF866456-2B73-45CC-96E6-82F915969A47}" type="slidenum">
              <a:rPr lang="ru-RU" smtClean="0"/>
              <a:t>18</a:t>
            </a:fld>
            <a:endParaRPr lang="ru-RU"/>
          </a:p>
        </p:txBody>
      </p:sp>
    </p:spTree>
    <p:extLst>
      <p:ext uri="{BB962C8B-B14F-4D97-AF65-F5344CB8AC3E}">
        <p14:creationId xmlns:p14="http://schemas.microsoft.com/office/powerpoint/2010/main" val="79882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If you try to recognize an anomaly in ICS you have to analyze a lot of multimodal parameters – MIBs (network flow parameters, system status), syslog data, technological process, etc. </a:t>
            </a:r>
          </a:p>
          <a:p>
            <a:endParaRPr lang="en-US" dirty="0"/>
          </a:p>
          <a:p>
            <a:r>
              <a:rPr lang="en-US" dirty="0"/>
              <a:t>Even you understand that something goes wrong it is very difficult to understand what is guilty.</a:t>
            </a:r>
          </a:p>
        </p:txBody>
      </p:sp>
      <p:sp>
        <p:nvSpPr>
          <p:cNvPr id="4" name="Номер слайда 3"/>
          <p:cNvSpPr>
            <a:spLocks noGrp="1"/>
          </p:cNvSpPr>
          <p:nvPr>
            <p:ph type="sldNum" sz="quarter" idx="5"/>
          </p:nvPr>
        </p:nvSpPr>
        <p:spPr/>
        <p:txBody>
          <a:bodyPr/>
          <a:lstStyle/>
          <a:p>
            <a:fld id="{AF866456-2B73-45CC-96E6-82F915969A47}" type="slidenum">
              <a:rPr lang="ru-RU" smtClean="0"/>
              <a:t>19</a:t>
            </a:fld>
            <a:endParaRPr lang="ru-RU"/>
          </a:p>
        </p:txBody>
      </p:sp>
    </p:spTree>
    <p:extLst>
      <p:ext uri="{BB962C8B-B14F-4D97-AF65-F5344CB8AC3E}">
        <p14:creationId xmlns:p14="http://schemas.microsoft.com/office/powerpoint/2010/main" val="2408548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AF866456-2B73-45CC-96E6-82F915969A47}" type="slidenum">
              <a:rPr lang="ru-RU" smtClean="0"/>
              <a:t>20</a:t>
            </a:fld>
            <a:endParaRPr lang="ru-RU"/>
          </a:p>
        </p:txBody>
      </p:sp>
    </p:spTree>
    <p:extLst>
      <p:ext uri="{BB962C8B-B14F-4D97-AF65-F5344CB8AC3E}">
        <p14:creationId xmlns:p14="http://schemas.microsoft.com/office/powerpoint/2010/main" val="831879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AF866456-2B73-45CC-96E6-82F915969A47}" type="slidenum">
              <a:rPr lang="ru-RU" smtClean="0"/>
              <a:t>21</a:t>
            </a:fld>
            <a:endParaRPr lang="ru-RU"/>
          </a:p>
        </p:txBody>
      </p:sp>
    </p:spTree>
    <p:extLst>
      <p:ext uri="{BB962C8B-B14F-4D97-AF65-F5344CB8AC3E}">
        <p14:creationId xmlns:p14="http://schemas.microsoft.com/office/powerpoint/2010/main" val="1592623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1A169C-6108-4626-BA3A-E27D2909383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73FEE4A-9204-48E1-8E30-C36ABCBD43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D6CC82C-C9AB-4466-8951-6A50063B1921}"/>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5" name="Нижний колонтитул 4">
            <a:extLst>
              <a:ext uri="{FF2B5EF4-FFF2-40B4-BE49-F238E27FC236}">
                <a16:creationId xmlns:a16="http://schemas.microsoft.com/office/drawing/2014/main" id="{EBE63EB2-9827-4BA8-A248-31322CD10BB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CDC6689-C913-4893-BF8B-751B6DD4D5F4}"/>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366360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74844E-4E59-41A3-9FBE-EED2C60A57D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C3DA937-13DC-460F-866C-74E152275D2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2B853F2-F96E-4CEC-87D1-7099C2221AD3}"/>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5" name="Нижний колонтитул 4">
            <a:extLst>
              <a:ext uri="{FF2B5EF4-FFF2-40B4-BE49-F238E27FC236}">
                <a16:creationId xmlns:a16="http://schemas.microsoft.com/office/drawing/2014/main" id="{D23CC594-4EE8-4280-832A-AEB74E95FC3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B4E862E-3600-4ABF-B571-E94258E37474}"/>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48308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80E32888-E2E3-4A33-B03B-C1DFECF7A65B}"/>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47F46A4A-A64E-4199-8395-D094B5A17E6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9C7F56C-51FF-4FD6-B133-58C07AAA145C}"/>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5" name="Нижний колонтитул 4">
            <a:extLst>
              <a:ext uri="{FF2B5EF4-FFF2-40B4-BE49-F238E27FC236}">
                <a16:creationId xmlns:a16="http://schemas.microsoft.com/office/drawing/2014/main" id="{DE2EF545-F37A-4478-993B-0922C013C22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C1B274C-7472-400E-8920-3777C76D3F23}"/>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284680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CCEFB8-9EB8-4284-BC10-9D7B9DECFA3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0385B700-839D-4AFE-887D-668A25ED857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4A8AD2C-098E-437E-9BEC-AB0F8E4BF61B}"/>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5" name="Нижний колонтитул 4">
            <a:extLst>
              <a:ext uri="{FF2B5EF4-FFF2-40B4-BE49-F238E27FC236}">
                <a16:creationId xmlns:a16="http://schemas.microsoft.com/office/drawing/2014/main" id="{FFEBBC9F-ABB6-4C33-9506-5F44F02CEF7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612F507-7B6C-4CDB-B5E8-E3CB09FE50C3}"/>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245499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AB8139-02C8-43AB-9F6B-754D21E2608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29E13F9-12AE-4953-83B9-A7644BB9D6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AAD15FC-DB56-485A-90CD-9A345E408181}"/>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5" name="Нижний колонтитул 4">
            <a:extLst>
              <a:ext uri="{FF2B5EF4-FFF2-40B4-BE49-F238E27FC236}">
                <a16:creationId xmlns:a16="http://schemas.microsoft.com/office/drawing/2014/main" id="{995FF7CE-F044-49CE-B116-2F1989F60FD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E71305F-6916-4D8C-AF0B-28AA3C1151FB}"/>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2070314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E26C7B-0190-4BFE-9FAD-98559E9CAE6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A42CB70-D3C7-4392-A459-90C2A39C578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3A97EBE-CC50-4787-83ED-896A36498E3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A1A1B913-6A0C-4B3D-B919-5701970E28C5}"/>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6" name="Нижний колонтитул 5">
            <a:extLst>
              <a:ext uri="{FF2B5EF4-FFF2-40B4-BE49-F238E27FC236}">
                <a16:creationId xmlns:a16="http://schemas.microsoft.com/office/drawing/2014/main" id="{DC4735BB-58A7-40ED-8494-A996DBB7B1D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26362F2-1E83-4E72-AC14-99EC7EE887A4}"/>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23015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CE4060-DBF8-4156-A1E1-4A5253F458C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FD3B86D-D011-4F12-8E9D-9A982569DB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F7C9B54-2BE6-466E-81A0-F4AE3093AC0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40235C5-4ABD-4699-86E4-70095B7B6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DA76346-8A29-49B7-B0C0-220E8DB8568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64203AB0-0A9E-426B-B680-68AC7D795389}"/>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8" name="Нижний колонтитул 7">
            <a:extLst>
              <a:ext uri="{FF2B5EF4-FFF2-40B4-BE49-F238E27FC236}">
                <a16:creationId xmlns:a16="http://schemas.microsoft.com/office/drawing/2014/main" id="{423289CC-05D6-4681-A7D0-B172557449F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62E6F25C-93E9-4A9B-8146-B9EBCF6AE80F}"/>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73081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CB978B-B149-4C03-94C7-6C48E8657B8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0343D50-8059-4CA9-BF01-E0D22645ACE0}"/>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4" name="Нижний колонтитул 3">
            <a:extLst>
              <a:ext uri="{FF2B5EF4-FFF2-40B4-BE49-F238E27FC236}">
                <a16:creationId xmlns:a16="http://schemas.microsoft.com/office/drawing/2014/main" id="{1E1D150C-0BD6-4A12-8511-C85BF7760D9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D73B3F9-F7FF-437D-ACB6-7D0852908890}"/>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233929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C06936E-00CC-4411-80E2-DBF38351CF0D}"/>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3" name="Нижний колонтитул 2">
            <a:extLst>
              <a:ext uri="{FF2B5EF4-FFF2-40B4-BE49-F238E27FC236}">
                <a16:creationId xmlns:a16="http://schemas.microsoft.com/office/drawing/2014/main" id="{24290B07-ACCD-442A-B660-B0E9C90D1FE7}"/>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C4AB2ED4-59B4-4DD6-ABF7-BDB5DEEE9341}"/>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403273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BD66B8-1FB1-4B99-BE6D-258FFCBCF73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868BD47-2ED6-47DE-A35A-B0C1C91D78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C71EAA90-218D-4CB1-8274-9513A147B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15F358C-A0C9-4F56-B271-5D7CF5767BAD}"/>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6" name="Нижний колонтитул 5">
            <a:extLst>
              <a:ext uri="{FF2B5EF4-FFF2-40B4-BE49-F238E27FC236}">
                <a16:creationId xmlns:a16="http://schemas.microsoft.com/office/drawing/2014/main" id="{B9C7FCF8-D260-48E2-BB89-1BF34E64884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117E200-704B-4CD9-AEAE-66B925C062BA}"/>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421613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D29E0-FE75-4A32-A349-26C4F9F3275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FD9A61CF-8FF0-4A9D-B804-B9EBB05D02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9F18C1F7-C96A-4384-BD4C-037091BB3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9D93775-0602-4DC8-8AFA-B3260DFDDFFB}"/>
              </a:ext>
            </a:extLst>
          </p:cNvPr>
          <p:cNvSpPr>
            <a:spLocks noGrp="1"/>
          </p:cNvSpPr>
          <p:nvPr>
            <p:ph type="dt" sz="half" idx="10"/>
          </p:nvPr>
        </p:nvSpPr>
        <p:spPr/>
        <p:txBody>
          <a:bodyPr/>
          <a:lstStyle/>
          <a:p>
            <a:fld id="{AC625BE3-26A9-41FC-9745-483B01D31966}" type="datetimeFigureOut">
              <a:rPr lang="ru-RU" smtClean="0"/>
              <a:t>31.03.2025</a:t>
            </a:fld>
            <a:endParaRPr lang="ru-RU"/>
          </a:p>
        </p:txBody>
      </p:sp>
      <p:sp>
        <p:nvSpPr>
          <p:cNvPr id="6" name="Нижний колонтитул 5">
            <a:extLst>
              <a:ext uri="{FF2B5EF4-FFF2-40B4-BE49-F238E27FC236}">
                <a16:creationId xmlns:a16="http://schemas.microsoft.com/office/drawing/2014/main" id="{89C58444-AD36-4947-A53F-2604F16138A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0580090-7843-4D5D-B4DB-5F01F84140A9}"/>
              </a:ext>
            </a:extLst>
          </p:cNvPr>
          <p:cNvSpPr>
            <a:spLocks noGrp="1"/>
          </p:cNvSpPr>
          <p:nvPr>
            <p:ph type="sldNum" sz="quarter" idx="12"/>
          </p:nvPr>
        </p:nvSpPr>
        <p:spPr/>
        <p:txBody>
          <a:bodyPr/>
          <a:lstStyle/>
          <a:p>
            <a:fld id="{7A94FFF5-65C3-4432-80B9-2098E4C638C0}" type="slidenum">
              <a:rPr lang="ru-RU" smtClean="0"/>
              <a:t>‹#›</a:t>
            </a:fld>
            <a:endParaRPr lang="ru-RU"/>
          </a:p>
        </p:txBody>
      </p:sp>
    </p:spTree>
    <p:extLst>
      <p:ext uri="{BB962C8B-B14F-4D97-AF65-F5344CB8AC3E}">
        <p14:creationId xmlns:p14="http://schemas.microsoft.com/office/powerpoint/2010/main" val="1213417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B4CEB2-9DCE-4B13-AD42-0F5687C567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6827C94-0B0B-41A0-9A81-003B9B7CF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62584BB-E8C4-42BC-BB6F-91FA63C2A5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625BE3-26A9-41FC-9745-483B01D31966}" type="datetimeFigureOut">
              <a:rPr lang="ru-RU" smtClean="0"/>
              <a:t>31.03.2025</a:t>
            </a:fld>
            <a:endParaRPr lang="ru-RU"/>
          </a:p>
        </p:txBody>
      </p:sp>
      <p:sp>
        <p:nvSpPr>
          <p:cNvPr id="5" name="Нижний колонтитул 4">
            <a:extLst>
              <a:ext uri="{FF2B5EF4-FFF2-40B4-BE49-F238E27FC236}">
                <a16:creationId xmlns:a16="http://schemas.microsoft.com/office/drawing/2014/main" id="{6AEC4679-AF4E-432F-B03E-9811F3270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E348B841-25EF-407C-A94F-7B54CE369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4FFF5-65C3-4432-80B9-2098E4C638C0}" type="slidenum">
              <a:rPr lang="ru-RU" smtClean="0"/>
              <a:t>‹#›</a:t>
            </a:fld>
            <a:endParaRPr lang="ru-RU"/>
          </a:p>
        </p:txBody>
      </p:sp>
    </p:spTree>
    <p:extLst>
      <p:ext uri="{BB962C8B-B14F-4D97-AF65-F5344CB8AC3E}">
        <p14:creationId xmlns:p14="http://schemas.microsoft.com/office/powerpoint/2010/main" val="2014092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hyperlink" Target="https://ods.ai/tracks/drlcourse22" TargetMode="External"/><Relationship Id="rId5" Type="http://schemas.openxmlformats.org/officeDocument/2006/relationships/image" Target="../media/image1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pdf/2201.08164.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bigearth.n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imm-rl-lab/reinforcement_learning_course" TargetMode="External"/><Relationship Id="rId2" Type="http://schemas.openxmlformats.org/officeDocument/2006/relationships/hyperlink" Target="https://ods.ai/tracks/drlcourse22" TargetMode="External"/><Relationship Id="rId1" Type="http://schemas.openxmlformats.org/officeDocument/2006/relationships/slideLayout" Target="../slideLayouts/slideLayout6.xml"/><Relationship Id="rId6" Type="http://schemas.openxmlformats.org/officeDocument/2006/relationships/hyperlink" Target="https://neptune.ai/blog/explainability-auditability-ml-definitions-techniques-tools" TargetMode="External"/><Relationship Id="rId5" Type="http://schemas.openxmlformats.org/officeDocument/2006/relationships/hyperlink" Target="https://paperswithcode.com/paper/explainability-in-deep-reinforcement-learning/review/" TargetMode="External"/><Relationship Id="rId4" Type="http://schemas.openxmlformats.org/officeDocument/2006/relationships/hyperlink" Target="https://github.com/thanhkien84/awesome-ExplainableAI"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hyperlink" Target="mailto:ychernyshov@udv.group" TargetMode="External"/><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rxiv.org/pdf/1704.02685.pdf"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attChanTK/gym-maze"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1801.04589"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02CF1B79-CBA9-4C62-B8B9-0A95C6850290}"/>
              </a:ext>
            </a:extLst>
          </p:cNvPr>
          <p:cNvSpPr>
            <a:spLocks noGrp="1"/>
          </p:cNvSpPr>
          <p:nvPr>
            <p:ph type="ctrTitle"/>
          </p:nvPr>
        </p:nvSpPr>
        <p:spPr/>
        <p:txBody>
          <a:bodyPr/>
          <a:lstStyle/>
          <a:p>
            <a:r>
              <a:rPr lang="ru-RU" altLang="ru-RU" dirty="0"/>
              <a:t>Обучение с подкреплением</a:t>
            </a:r>
          </a:p>
        </p:txBody>
      </p:sp>
      <p:sp>
        <p:nvSpPr>
          <p:cNvPr id="5" name="Подзаголовок 2">
            <a:extLst>
              <a:ext uri="{FF2B5EF4-FFF2-40B4-BE49-F238E27FC236}">
                <a16:creationId xmlns:a16="http://schemas.microsoft.com/office/drawing/2014/main" id="{24888FAE-8705-4FE2-995E-292BFE7743E0}"/>
              </a:ext>
            </a:extLst>
          </p:cNvPr>
          <p:cNvSpPr txBox="1">
            <a:spLocks/>
          </p:cNvSpPr>
          <p:nvPr/>
        </p:nvSpPr>
        <p:spPr bwMode="auto">
          <a:xfrm>
            <a:off x="1768475" y="5665788"/>
            <a:ext cx="88995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20000"/>
              </a:spcBef>
              <a:defRPr/>
            </a:pPr>
            <a:r>
              <a:rPr lang="ru-RU" altLang="ru-RU" dirty="0">
                <a:solidFill>
                  <a:schemeClr val="tx1">
                    <a:tint val="75000"/>
                  </a:schemeClr>
                </a:solidFill>
              </a:rPr>
              <a:t>Анализ больших данных и машинное обучение</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097A58-4ECE-4D0B-B766-80727822ADF0}"/>
              </a:ext>
            </a:extLst>
          </p:cNvPr>
          <p:cNvSpPr>
            <a:spLocks noGrp="1"/>
          </p:cNvSpPr>
          <p:nvPr>
            <p:ph type="title"/>
          </p:nvPr>
        </p:nvSpPr>
        <p:spPr>
          <a:xfrm>
            <a:off x="685800" y="210813"/>
            <a:ext cx="10515600" cy="895459"/>
          </a:xfrm>
        </p:spPr>
        <p:txBody>
          <a:bodyPr/>
          <a:lstStyle/>
          <a:p>
            <a:r>
              <a:rPr lang="ru-RU" dirty="0"/>
              <a:t>Марковские процессы принятия решений</a:t>
            </a:r>
          </a:p>
        </p:txBody>
      </p:sp>
      <p:sp>
        <p:nvSpPr>
          <p:cNvPr id="3" name="TextBox 2">
            <a:extLst>
              <a:ext uri="{FF2B5EF4-FFF2-40B4-BE49-F238E27FC236}">
                <a16:creationId xmlns:a16="http://schemas.microsoft.com/office/drawing/2014/main" id="{64C7BB84-A9F7-440F-BBE7-2E0D6151CD2F}"/>
              </a:ext>
            </a:extLst>
          </p:cNvPr>
          <p:cNvSpPr txBox="1"/>
          <p:nvPr/>
        </p:nvSpPr>
        <p:spPr>
          <a:xfrm>
            <a:off x="665700" y="1372859"/>
            <a:ext cx="4245429" cy="4524315"/>
          </a:xfrm>
          <a:prstGeom prst="rect">
            <a:avLst/>
          </a:prstGeom>
          <a:noFill/>
        </p:spPr>
        <p:txBody>
          <a:bodyPr wrap="square" rtlCol="0">
            <a:spAutoFit/>
          </a:bodyPr>
          <a:lstStyle/>
          <a:p>
            <a:r>
              <a:rPr lang="ru-RU" dirty="0"/>
              <a:t>Выбор различных действий в разных ситуациях, оценка ценности действия в состоянии</a:t>
            </a:r>
          </a:p>
          <a:p>
            <a:endParaRPr lang="ru-RU" dirty="0"/>
          </a:p>
          <a:p>
            <a:r>
              <a:rPr lang="ru-RU" dirty="0"/>
              <a:t>Дискретная стохастическая версия задачи оптимального управления</a:t>
            </a:r>
          </a:p>
          <a:p>
            <a:endParaRPr lang="ru-RU" dirty="0"/>
          </a:p>
          <a:p>
            <a:r>
              <a:rPr lang="ru-RU" dirty="0"/>
              <a:t>Уравнение Беллмана</a:t>
            </a:r>
          </a:p>
          <a:p>
            <a:endParaRPr lang="ru-RU" dirty="0"/>
          </a:p>
          <a:p>
            <a:r>
              <a:rPr lang="ru-RU" dirty="0"/>
              <a:t>Широкий круг приложений</a:t>
            </a:r>
          </a:p>
          <a:p>
            <a:endParaRPr lang="ru-RU" dirty="0"/>
          </a:p>
          <a:p>
            <a:r>
              <a:rPr lang="ru-RU" dirty="0"/>
              <a:t>Появляется понятие агента и окружающей среды (все что не может быть изменено агентом произвольным образом).</a:t>
            </a:r>
          </a:p>
          <a:p>
            <a:endParaRPr lang="ru-RU" dirty="0"/>
          </a:p>
        </p:txBody>
      </p:sp>
      <p:pic>
        <p:nvPicPr>
          <p:cNvPr id="4" name="Рисунок 3">
            <a:extLst>
              <a:ext uri="{FF2B5EF4-FFF2-40B4-BE49-F238E27FC236}">
                <a16:creationId xmlns:a16="http://schemas.microsoft.com/office/drawing/2014/main" id="{EE7C3150-63F1-4D25-9CA5-A80F04A6A282}"/>
              </a:ext>
            </a:extLst>
          </p:cNvPr>
          <p:cNvPicPr>
            <a:picLocks noChangeAspect="1"/>
          </p:cNvPicPr>
          <p:nvPr/>
        </p:nvPicPr>
        <p:blipFill>
          <a:blip r:embed="rId3"/>
          <a:stretch>
            <a:fillRect/>
          </a:stretch>
        </p:blipFill>
        <p:spPr>
          <a:xfrm>
            <a:off x="6451889" y="1468976"/>
            <a:ext cx="4988997" cy="2058951"/>
          </a:xfrm>
          <a:prstGeom prst="rect">
            <a:avLst/>
          </a:prstGeom>
        </p:spPr>
      </p:pic>
      <p:pic>
        <p:nvPicPr>
          <p:cNvPr id="5" name="Рисунок 4">
            <a:extLst>
              <a:ext uri="{FF2B5EF4-FFF2-40B4-BE49-F238E27FC236}">
                <a16:creationId xmlns:a16="http://schemas.microsoft.com/office/drawing/2014/main" id="{DA224FC3-9C0F-4794-B47F-A112D395493E}"/>
              </a:ext>
            </a:extLst>
          </p:cNvPr>
          <p:cNvPicPr>
            <a:picLocks noChangeAspect="1"/>
          </p:cNvPicPr>
          <p:nvPr/>
        </p:nvPicPr>
        <p:blipFill>
          <a:blip r:embed="rId4"/>
          <a:stretch>
            <a:fillRect/>
          </a:stretch>
        </p:blipFill>
        <p:spPr>
          <a:xfrm>
            <a:off x="6816140" y="3925506"/>
            <a:ext cx="4609680" cy="735817"/>
          </a:xfrm>
          <a:prstGeom prst="rect">
            <a:avLst/>
          </a:prstGeom>
        </p:spPr>
      </p:pic>
      <p:pic>
        <p:nvPicPr>
          <p:cNvPr id="6" name="Рисунок 5">
            <a:extLst>
              <a:ext uri="{FF2B5EF4-FFF2-40B4-BE49-F238E27FC236}">
                <a16:creationId xmlns:a16="http://schemas.microsoft.com/office/drawing/2014/main" id="{B4D11156-CFA3-4AF2-AA3C-CF88AFF18FFF}"/>
              </a:ext>
            </a:extLst>
          </p:cNvPr>
          <p:cNvPicPr>
            <a:picLocks noChangeAspect="1"/>
          </p:cNvPicPr>
          <p:nvPr/>
        </p:nvPicPr>
        <p:blipFill>
          <a:blip r:embed="rId5"/>
          <a:stretch>
            <a:fillRect/>
          </a:stretch>
        </p:blipFill>
        <p:spPr>
          <a:xfrm>
            <a:off x="5740112" y="4793163"/>
            <a:ext cx="5800444" cy="809774"/>
          </a:xfrm>
          <a:prstGeom prst="rect">
            <a:avLst/>
          </a:prstGeom>
        </p:spPr>
      </p:pic>
      <p:pic>
        <p:nvPicPr>
          <p:cNvPr id="7" name="Рисунок 6">
            <a:extLst>
              <a:ext uri="{FF2B5EF4-FFF2-40B4-BE49-F238E27FC236}">
                <a16:creationId xmlns:a16="http://schemas.microsoft.com/office/drawing/2014/main" id="{3D56AA62-E15F-460C-8828-6CD893DB308B}"/>
              </a:ext>
            </a:extLst>
          </p:cNvPr>
          <p:cNvPicPr>
            <a:picLocks noChangeAspect="1"/>
          </p:cNvPicPr>
          <p:nvPr/>
        </p:nvPicPr>
        <p:blipFill>
          <a:blip r:embed="rId6"/>
          <a:stretch>
            <a:fillRect/>
          </a:stretch>
        </p:blipFill>
        <p:spPr>
          <a:xfrm>
            <a:off x="5740112" y="5751729"/>
            <a:ext cx="6336336" cy="895458"/>
          </a:xfrm>
          <a:prstGeom prst="rect">
            <a:avLst/>
          </a:prstGeom>
        </p:spPr>
      </p:pic>
      <p:pic>
        <p:nvPicPr>
          <p:cNvPr id="8" name="Рисунок 7">
            <a:extLst>
              <a:ext uri="{FF2B5EF4-FFF2-40B4-BE49-F238E27FC236}">
                <a16:creationId xmlns:a16="http://schemas.microsoft.com/office/drawing/2014/main" id="{515D2B03-9961-43EE-86BF-50845B4EC09C}"/>
              </a:ext>
            </a:extLst>
          </p:cNvPr>
          <p:cNvPicPr>
            <a:picLocks noChangeAspect="1"/>
          </p:cNvPicPr>
          <p:nvPr/>
        </p:nvPicPr>
        <p:blipFill>
          <a:blip r:embed="rId7"/>
          <a:stretch>
            <a:fillRect/>
          </a:stretch>
        </p:blipFill>
        <p:spPr>
          <a:xfrm>
            <a:off x="512223" y="5905805"/>
            <a:ext cx="4456018" cy="741382"/>
          </a:xfrm>
          <a:prstGeom prst="rect">
            <a:avLst/>
          </a:prstGeom>
        </p:spPr>
      </p:pic>
      <p:sp>
        <p:nvSpPr>
          <p:cNvPr id="9" name="TextBox 8">
            <a:extLst>
              <a:ext uri="{FF2B5EF4-FFF2-40B4-BE49-F238E27FC236}">
                <a16:creationId xmlns:a16="http://schemas.microsoft.com/office/drawing/2014/main" id="{F3B1E7B9-C90E-44DD-B556-5ADB6D3317AA}"/>
              </a:ext>
            </a:extLst>
          </p:cNvPr>
          <p:cNvSpPr txBox="1"/>
          <p:nvPr/>
        </p:nvSpPr>
        <p:spPr>
          <a:xfrm>
            <a:off x="7703819" y="1023298"/>
            <a:ext cx="3200400" cy="523220"/>
          </a:xfrm>
          <a:prstGeom prst="rect">
            <a:avLst/>
          </a:prstGeom>
          <a:noFill/>
        </p:spPr>
        <p:txBody>
          <a:bodyPr wrap="square" rtlCol="0">
            <a:spAutoFit/>
          </a:bodyPr>
          <a:lstStyle/>
          <a:p>
            <a:r>
              <a:rPr lang="ru-RU" sz="2800" i="1" dirty="0"/>
              <a:t>(</a:t>
            </a:r>
            <a:r>
              <a:rPr lang="en-US" sz="2800" i="1" dirty="0"/>
              <a:t>S, A, P, P0, R, j</a:t>
            </a:r>
            <a:r>
              <a:rPr lang="ru-RU" sz="2800" i="1" dirty="0"/>
              <a:t>)</a:t>
            </a:r>
          </a:p>
        </p:txBody>
      </p:sp>
      <p:sp>
        <p:nvSpPr>
          <p:cNvPr id="10" name="TextBox 9">
            <a:extLst>
              <a:ext uri="{FF2B5EF4-FFF2-40B4-BE49-F238E27FC236}">
                <a16:creationId xmlns:a16="http://schemas.microsoft.com/office/drawing/2014/main" id="{C25E6EF2-EC7B-498E-8562-E5AAB1EABA7C}"/>
              </a:ext>
            </a:extLst>
          </p:cNvPr>
          <p:cNvSpPr txBox="1"/>
          <p:nvPr/>
        </p:nvSpPr>
        <p:spPr>
          <a:xfrm>
            <a:off x="6096000" y="3473677"/>
            <a:ext cx="5490650" cy="276999"/>
          </a:xfrm>
          <a:prstGeom prst="rect">
            <a:avLst/>
          </a:prstGeom>
          <a:noFill/>
        </p:spPr>
        <p:txBody>
          <a:bodyPr wrap="square" rtlCol="0">
            <a:spAutoFit/>
          </a:bodyPr>
          <a:lstStyle/>
          <a:p>
            <a:pPr algn="ctr"/>
            <a:r>
              <a:rPr lang="ru-RU" sz="1200" b="1" dirty="0"/>
              <a:t>Иллюстрация из книги </a:t>
            </a:r>
            <a:r>
              <a:rPr lang="ru-RU" sz="1200" b="1" dirty="0" err="1"/>
              <a:t>Саттона</a:t>
            </a:r>
            <a:r>
              <a:rPr lang="ru-RU" sz="1200" b="1" dirty="0"/>
              <a:t> и </a:t>
            </a:r>
            <a:r>
              <a:rPr lang="ru-RU" sz="1200" b="1" dirty="0" err="1"/>
              <a:t>Барто</a:t>
            </a:r>
            <a:r>
              <a:rPr lang="ru-RU" sz="1200" b="1" dirty="0"/>
              <a:t> «Обучение с подкреплением»</a:t>
            </a:r>
          </a:p>
        </p:txBody>
      </p:sp>
    </p:spTree>
    <p:extLst>
      <p:ext uri="{BB962C8B-B14F-4D97-AF65-F5344CB8AC3E}">
        <p14:creationId xmlns:p14="http://schemas.microsoft.com/office/powerpoint/2010/main" val="470240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635890-5573-4DCF-9F3E-65CD44F6AF0F}"/>
              </a:ext>
            </a:extLst>
          </p:cNvPr>
          <p:cNvSpPr>
            <a:spLocks noGrp="1"/>
          </p:cNvSpPr>
          <p:nvPr>
            <p:ph type="title"/>
          </p:nvPr>
        </p:nvSpPr>
        <p:spPr>
          <a:xfrm>
            <a:off x="419100" y="258445"/>
            <a:ext cx="10515600" cy="686435"/>
          </a:xfrm>
        </p:spPr>
        <p:txBody>
          <a:bodyPr>
            <a:normAutofit fontScale="90000"/>
          </a:bodyPr>
          <a:lstStyle/>
          <a:p>
            <a:r>
              <a:rPr lang="ru-RU" dirty="0"/>
              <a:t>Динамическое программирование</a:t>
            </a:r>
          </a:p>
        </p:txBody>
      </p:sp>
      <p:pic>
        <p:nvPicPr>
          <p:cNvPr id="5" name="Рисунок 4">
            <a:extLst>
              <a:ext uri="{FF2B5EF4-FFF2-40B4-BE49-F238E27FC236}">
                <a16:creationId xmlns:a16="http://schemas.microsoft.com/office/drawing/2014/main" id="{C4B48A1C-2076-4AA9-8B1E-AAAAC36EA42B}"/>
              </a:ext>
            </a:extLst>
          </p:cNvPr>
          <p:cNvPicPr>
            <a:picLocks noChangeAspect="1"/>
          </p:cNvPicPr>
          <p:nvPr/>
        </p:nvPicPr>
        <p:blipFill>
          <a:blip r:embed="rId2"/>
          <a:stretch>
            <a:fillRect/>
          </a:stretch>
        </p:blipFill>
        <p:spPr>
          <a:xfrm>
            <a:off x="545210" y="1454564"/>
            <a:ext cx="6503290" cy="882080"/>
          </a:xfrm>
          <a:prstGeom prst="rect">
            <a:avLst/>
          </a:prstGeom>
        </p:spPr>
      </p:pic>
      <p:pic>
        <p:nvPicPr>
          <p:cNvPr id="6" name="Рисунок 5">
            <a:extLst>
              <a:ext uri="{FF2B5EF4-FFF2-40B4-BE49-F238E27FC236}">
                <a16:creationId xmlns:a16="http://schemas.microsoft.com/office/drawing/2014/main" id="{E072C18E-8E67-4069-BFB4-2B4E141365ED}"/>
              </a:ext>
            </a:extLst>
          </p:cNvPr>
          <p:cNvPicPr>
            <a:picLocks noChangeAspect="1"/>
          </p:cNvPicPr>
          <p:nvPr/>
        </p:nvPicPr>
        <p:blipFill>
          <a:blip r:embed="rId3"/>
          <a:stretch>
            <a:fillRect/>
          </a:stretch>
        </p:blipFill>
        <p:spPr>
          <a:xfrm>
            <a:off x="545211" y="2485532"/>
            <a:ext cx="6503289" cy="773013"/>
          </a:xfrm>
          <a:prstGeom prst="rect">
            <a:avLst/>
          </a:prstGeom>
        </p:spPr>
      </p:pic>
      <p:sp>
        <p:nvSpPr>
          <p:cNvPr id="7" name="TextBox 6">
            <a:extLst>
              <a:ext uri="{FF2B5EF4-FFF2-40B4-BE49-F238E27FC236}">
                <a16:creationId xmlns:a16="http://schemas.microsoft.com/office/drawing/2014/main" id="{1F932717-46D9-4CE8-A7B4-CC070F74BAAB}"/>
              </a:ext>
            </a:extLst>
          </p:cNvPr>
          <p:cNvSpPr txBox="1"/>
          <p:nvPr/>
        </p:nvSpPr>
        <p:spPr>
          <a:xfrm>
            <a:off x="484250" y="944880"/>
            <a:ext cx="2259914" cy="369332"/>
          </a:xfrm>
          <a:prstGeom prst="rect">
            <a:avLst/>
          </a:prstGeom>
          <a:noFill/>
        </p:spPr>
        <p:txBody>
          <a:bodyPr wrap="none" rtlCol="0">
            <a:spAutoFit/>
          </a:bodyPr>
          <a:lstStyle/>
          <a:p>
            <a:r>
              <a:rPr lang="ru-RU" dirty="0"/>
              <a:t>Уравнения Беллмана</a:t>
            </a:r>
          </a:p>
        </p:txBody>
      </p:sp>
      <p:pic>
        <p:nvPicPr>
          <p:cNvPr id="3" name="Рисунок 2">
            <a:extLst>
              <a:ext uri="{FF2B5EF4-FFF2-40B4-BE49-F238E27FC236}">
                <a16:creationId xmlns:a16="http://schemas.microsoft.com/office/drawing/2014/main" id="{C9ABC44D-87FD-4F7E-BCCE-B14AF30941CA}"/>
              </a:ext>
            </a:extLst>
          </p:cNvPr>
          <p:cNvPicPr>
            <a:picLocks noChangeAspect="1"/>
          </p:cNvPicPr>
          <p:nvPr/>
        </p:nvPicPr>
        <p:blipFill>
          <a:blip r:embed="rId4"/>
          <a:stretch>
            <a:fillRect/>
          </a:stretch>
        </p:blipFill>
        <p:spPr>
          <a:xfrm>
            <a:off x="1055750" y="4273795"/>
            <a:ext cx="1984630" cy="2289437"/>
          </a:xfrm>
          <a:prstGeom prst="rect">
            <a:avLst/>
          </a:prstGeom>
        </p:spPr>
      </p:pic>
      <p:pic>
        <p:nvPicPr>
          <p:cNvPr id="8" name="Рисунок 7">
            <a:extLst>
              <a:ext uri="{FF2B5EF4-FFF2-40B4-BE49-F238E27FC236}">
                <a16:creationId xmlns:a16="http://schemas.microsoft.com/office/drawing/2014/main" id="{C04A5C16-A94D-4A94-A6A3-19EFDC7BC603}"/>
              </a:ext>
            </a:extLst>
          </p:cNvPr>
          <p:cNvPicPr>
            <a:picLocks noChangeAspect="1"/>
          </p:cNvPicPr>
          <p:nvPr/>
        </p:nvPicPr>
        <p:blipFill>
          <a:blip r:embed="rId5"/>
          <a:stretch>
            <a:fillRect/>
          </a:stretch>
        </p:blipFill>
        <p:spPr>
          <a:xfrm>
            <a:off x="7798270" y="1464319"/>
            <a:ext cx="3958210" cy="1633547"/>
          </a:xfrm>
          <a:prstGeom prst="rect">
            <a:avLst/>
          </a:prstGeom>
        </p:spPr>
      </p:pic>
      <p:sp>
        <p:nvSpPr>
          <p:cNvPr id="9" name="TextBox 8">
            <a:extLst>
              <a:ext uri="{FF2B5EF4-FFF2-40B4-BE49-F238E27FC236}">
                <a16:creationId xmlns:a16="http://schemas.microsoft.com/office/drawing/2014/main" id="{4B6B8465-1887-42F7-BF84-B56904240479}"/>
              </a:ext>
            </a:extLst>
          </p:cNvPr>
          <p:cNvSpPr txBox="1"/>
          <p:nvPr/>
        </p:nvSpPr>
        <p:spPr>
          <a:xfrm>
            <a:off x="8556080" y="941099"/>
            <a:ext cx="3200400" cy="523220"/>
          </a:xfrm>
          <a:prstGeom prst="rect">
            <a:avLst/>
          </a:prstGeom>
          <a:noFill/>
        </p:spPr>
        <p:txBody>
          <a:bodyPr wrap="square" rtlCol="0">
            <a:spAutoFit/>
          </a:bodyPr>
          <a:lstStyle/>
          <a:p>
            <a:r>
              <a:rPr lang="ru-RU" sz="2800" i="1" dirty="0"/>
              <a:t>(</a:t>
            </a:r>
            <a:r>
              <a:rPr lang="en-US" sz="2800" i="1" dirty="0"/>
              <a:t>S, A, P, P0, R, j</a:t>
            </a:r>
            <a:r>
              <a:rPr lang="ru-RU" sz="2800" i="1" dirty="0"/>
              <a:t>)</a:t>
            </a:r>
          </a:p>
        </p:txBody>
      </p:sp>
      <p:sp>
        <p:nvSpPr>
          <p:cNvPr id="10" name="TextBox 9">
            <a:extLst>
              <a:ext uri="{FF2B5EF4-FFF2-40B4-BE49-F238E27FC236}">
                <a16:creationId xmlns:a16="http://schemas.microsoft.com/office/drawing/2014/main" id="{294D87F6-C406-4B12-B8B4-87C4E230D781}"/>
              </a:ext>
            </a:extLst>
          </p:cNvPr>
          <p:cNvSpPr txBox="1"/>
          <p:nvPr/>
        </p:nvSpPr>
        <p:spPr>
          <a:xfrm>
            <a:off x="8418890" y="3198167"/>
            <a:ext cx="3003490" cy="461665"/>
          </a:xfrm>
          <a:prstGeom prst="rect">
            <a:avLst/>
          </a:prstGeom>
          <a:noFill/>
        </p:spPr>
        <p:txBody>
          <a:bodyPr wrap="square" rtlCol="0">
            <a:spAutoFit/>
          </a:bodyPr>
          <a:lstStyle/>
          <a:p>
            <a:pPr algn="ctr"/>
            <a:r>
              <a:rPr lang="ru-RU" sz="1200" b="1" dirty="0"/>
              <a:t>Иллюстрация из книги </a:t>
            </a:r>
            <a:r>
              <a:rPr lang="ru-RU" sz="1200" b="1" dirty="0" err="1"/>
              <a:t>Саттона</a:t>
            </a:r>
            <a:r>
              <a:rPr lang="ru-RU" sz="1200" b="1" dirty="0"/>
              <a:t> и </a:t>
            </a:r>
            <a:r>
              <a:rPr lang="ru-RU" sz="1200" b="1" dirty="0" err="1"/>
              <a:t>Барто</a:t>
            </a:r>
            <a:r>
              <a:rPr lang="ru-RU" sz="1200" b="1" dirty="0"/>
              <a:t> «Обучение с подкреплением»</a:t>
            </a:r>
          </a:p>
        </p:txBody>
      </p:sp>
      <p:sp>
        <p:nvSpPr>
          <p:cNvPr id="4" name="Прямоугольник 3">
            <a:extLst>
              <a:ext uri="{FF2B5EF4-FFF2-40B4-BE49-F238E27FC236}">
                <a16:creationId xmlns:a16="http://schemas.microsoft.com/office/drawing/2014/main" id="{ECCF720E-9E81-44C8-9A32-764406E716DD}"/>
              </a:ext>
            </a:extLst>
          </p:cNvPr>
          <p:cNvSpPr/>
          <p:nvPr/>
        </p:nvSpPr>
        <p:spPr>
          <a:xfrm>
            <a:off x="3406140" y="5916901"/>
            <a:ext cx="8290560" cy="646331"/>
          </a:xfrm>
          <a:prstGeom prst="rect">
            <a:avLst/>
          </a:prstGeom>
        </p:spPr>
        <p:txBody>
          <a:bodyPr wrap="square">
            <a:spAutoFit/>
          </a:bodyPr>
          <a:lstStyle/>
          <a:p>
            <a:r>
              <a:rPr lang="ru-RU" dirty="0"/>
              <a:t>Здесь и далее рисунки с формулами из </a:t>
            </a:r>
            <a:r>
              <a:rPr lang="en-US" dirty="0"/>
              <a:t>ODS.ai </a:t>
            </a:r>
            <a:r>
              <a:rPr lang="ru-RU" dirty="0"/>
              <a:t>курса «</a:t>
            </a:r>
            <a:r>
              <a:rPr lang="en-US" dirty="0"/>
              <a:t>Deep Reinforcement Learning</a:t>
            </a:r>
            <a:r>
              <a:rPr lang="ru-RU" dirty="0"/>
              <a:t>» </a:t>
            </a:r>
            <a:r>
              <a:rPr lang="en-US" dirty="0"/>
              <a:t>(</a:t>
            </a:r>
            <a:r>
              <a:rPr lang="ru-RU" dirty="0"/>
              <a:t>автор Антон Плаксин), </a:t>
            </a:r>
            <a:r>
              <a:rPr lang="en-US" dirty="0">
                <a:hlinkClick r:id="rId6"/>
              </a:rPr>
              <a:t>https://ods.ai/tracks/drlcourse22</a:t>
            </a:r>
            <a:endParaRPr lang="en-US" dirty="0"/>
          </a:p>
        </p:txBody>
      </p:sp>
    </p:spTree>
    <p:extLst>
      <p:ext uri="{BB962C8B-B14F-4D97-AF65-F5344CB8AC3E}">
        <p14:creationId xmlns:p14="http://schemas.microsoft.com/office/powerpoint/2010/main" val="9684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635890-5573-4DCF-9F3E-65CD44F6AF0F}"/>
              </a:ext>
            </a:extLst>
          </p:cNvPr>
          <p:cNvSpPr>
            <a:spLocks noGrp="1"/>
          </p:cNvSpPr>
          <p:nvPr>
            <p:ph type="title"/>
          </p:nvPr>
        </p:nvSpPr>
        <p:spPr/>
        <p:txBody>
          <a:bodyPr/>
          <a:lstStyle/>
          <a:p>
            <a:r>
              <a:rPr lang="ru-RU" dirty="0"/>
              <a:t>Метод Монте-Карло (</a:t>
            </a:r>
            <a:r>
              <a:rPr lang="en-US" dirty="0"/>
              <a:t>model-agnostic</a:t>
            </a:r>
            <a:r>
              <a:rPr lang="ru-RU" dirty="0"/>
              <a:t>)</a:t>
            </a:r>
          </a:p>
        </p:txBody>
      </p:sp>
      <p:pic>
        <p:nvPicPr>
          <p:cNvPr id="5" name="Рисунок 4">
            <a:extLst>
              <a:ext uri="{FF2B5EF4-FFF2-40B4-BE49-F238E27FC236}">
                <a16:creationId xmlns:a16="http://schemas.microsoft.com/office/drawing/2014/main" id="{CB275183-E77D-4D61-A2C9-0CAAD5970C7E}"/>
              </a:ext>
            </a:extLst>
          </p:cNvPr>
          <p:cNvPicPr>
            <a:picLocks noChangeAspect="1"/>
          </p:cNvPicPr>
          <p:nvPr/>
        </p:nvPicPr>
        <p:blipFill>
          <a:blip r:embed="rId2"/>
          <a:stretch>
            <a:fillRect/>
          </a:stretch>
        </p:blipFill>
        <p:spPr>
          <a:xfrm>
            <a:off x="1164772" y="2058891"/>
            <a:ext cx="7913914" cy="3263326"/>
          </a:xfrm>
          <a:prstGeom prst="rect">
            <a:avLst/>
          </a:prstGeom>
        </p:spPr>
      </p:pic>
    </p:spTree>
    <p:extLst>
      <p:ext uri="{BB962C8B-B14F-4D97-AF65-F5344CB8AC3E}">
        <p14:creationId xmlns:p14="http://schemas.microsoft.com/office/powerpoint/2010/main" val="3356506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635890-5573-4DCF-9F3E-65CD44F6AF0F}"/>
              </a:ext>
            </a:extLst>
          </p:cNvPr>
          <p:cNvSpPr>
            <a:spLocks noGrp="1"/>
          </p:cNvSpPr>
          <p:nvPr>
            <p:ph type="title"/>
          </p:nvPr>
        </p:nvSpPr>
        <p:spPr>
          <a:xfrm>
            <a:off x="838200" y="365125"/>
            <a:ext cx="10515600" cy="560161"/>
          </a:xfrm>
        </p:spPr>
        <p:txBody>
          <a:bodyPr>
            <a:normAutofit fontScale="90000"/>
          </a:bodyPr>
          <a:lstStyle/>
          <a:p>
            <a:r>
              <a:rPr lang="en-US" dirty="0"/>
              <a:t>Temporal Difference </a:t>
            </a:r>
            <a:r>
              <a:rPr lang="ru-RU" dirty="0"/>
              <a:t>методы</a:t>
            </a:r>
            <a:r>
              <a:rPr lang="en-US" dirty="0"/>
              <a:t> (model-agnostic)</a:t>
            </a:r>
            <a:endParaRPr lang="ru-RU" dirty="0"/>
          </a:p>
        </p:txBody>
      </p:sp>
      <p:sp>
        <p:nvSpPr>
          <p:cNvPr id="4" name="TextBox 3">
            <a:extLst>
              <a:ext uri="{FF2B5EF4-FFF2-40B4-BE49-F238E27FC236}">
                <a16:creationId xmlns:a16="http://schemas.microsoft.com/office/drawing/2014/main" id="{8E7FDC32-1B30-4A53-A7B5-CD8FFF13EAEA}"/>
              </a:ext>
            </a:extLst>
          </p:cNvPr>
          <p:cNvSpPr txBox="1"/>
          <p:nvPr/>
        </p:nvSpPr>
        <p:spPr>
          <a:xfrm>
            <a:off x="7655966" y="1214665"/>
            <a:ext cx="3338606" cy="369332"/>
          </a:xfrm>
          <a:prstGeom prst="rect">
            <a:avLst/>
          </a:prstGeom>
          <a:noFill/>
        </p:spPr>
        <p:txBody>
          <a:bodyPr wrap="none" rtlCol="0">
            <a:spAutoFit/>
          </a:bodyPr>
          <a:lstStyle/>
          <a:p>
            <a:r>
              <a:rPr lang="en-US" b="1" i="1" dirty="0"/>
              <a:t>Q</a:t>
            </a:r>
            <a:r>
              <a:rPr lang="en-US" dirty="0"/>
              <a:t> – </a:t>
            </a:r>
            <a:r>
              <a:rPr lang="ru-RU" dirty="0"/>
              <a:t>функция ценности действий</a:t>
            </a:r>
          </a:p>
        </p:txBody>
      </p:sp>
      <p:pic>
        <p:nvPicPr>
          <p:cNvPr id="5" name="Рисунок 4">
            <a:extLst>
              <a:ext uri="{FF2B5EF4-FFF2-40B4-BE49-F238E27FC236}">
                <a16:creationId xmlns:a16="http://schemas.microsoft.com/office/drawing/2014/main" id="{F108E243-CA9D-441B-A7A7-3E2FC9AB908E}"/>
              </a:ext>
            </a:extLst>
          </p:cNvPr>
          <p:cNvPicPr>
            <a:picLocks noChangeAspect="1"/>
          </p:cNvPicPr>
          <p:nvPr/>
        </p:nvPicPr>
        <p:blipFill>
          <a:blip r:embed="rId2"/>
          <a:stretch>
            <a:fillRect/>
          </a:stretch>
        </p:blipFill>
        <p:spPr>
          <a:xfrm>
            <a:off x="838200" y="1645701"/>
            <a:ext cx="5910943" cy="2015172"/>
          </a:xfrm>
          <a:prstGeom prst="rect">
            <a:avLst/>
          </a:prstGeom>
        </p:spPr>
      </p:pic>
      <p:sp>
        <p:nvSpPr>
          <p:cNvPr id="6" name="Прямоугольник 5">
            <a:extLst>
              <a:ext uri="{FF2B5EF4-FFF2-40B4-BE49-F238E27FC236}">
                <a16:creationId xmlns:a16="http://schemas.microsoft.com/office/drawing/2014/main" id="{8529DDE8-490A-423B-BA8F-8701E0F1C282}"/>
              </a:ext>
            </a:extLst>
          </p:cNvPr>
          <p:cNvSpPr/>
          <p:nvPr/>
        </p:nvSpPr>
        <p:spPr>
          <a:xfrm>
            <a:off x="936171" y="1214665"/>
            <a:ext cx="6096000" cy="369332"/>
          </a:xfrm>
          <a:prstGeom prst="rect">
            <a:avLst/>
          </a:prstGeom>
        </p:spPr>
        <p:txBody>
          <a:bodyPr>
            <a:spAutoFit/>
          </a:bodyPr>
          <a:lstStyle/>
          <a:p>
            <a:r>
              <a:rPr lang="en-US" dirty="0"/>
              <a:t>SARSA</a:t>
            </a:r>
            <a:r>
              <a:rPr lang="ru-RU" dirty="0"/>
              <a:t> (единая стратегия)</a:t>
            </a:r>
          </a:p>
        </p:txBody>
      </p:sp>
      <p:sp>
        <p:nvSpPr>
          <p:cNvPr id="7" name="Прямоугольник 6">
            <a:extLst>
              <a:ext uri="{FF2B5EF4-FFF2-40B4-BE49-F238E27FC236}">
                <a16:creationId xmlns:a16="http://schemas.microsoft.com/office/drawing/2014/main" id="{DDC2832B-4E3C-4CF8-9EF3-CC16ACC85D79}"/>
              </a:ext>
            </a:extLst>
          </p:cNvPr>
          <p:cNvSpPr/>
          <p:nvPr/>
        </p:nvSpPr>
        <p:spPr>
          <a:xfrm>
            <a:off x="936171" y="3918264"/>
            <a:ext cx="3795206" cy="369332"/>
          </a:xfrm>
          <a:prstGeom prst="rect">
            <a:avLst/>
          </a:prstGeom>
        </p:spPr>
        <p:txBody>
          <a:bodyPr wrap="none">
            <a:spAutoFit/>
          </a:bodyPr>
          <a:lstStyle/>
          <a:p>
            <a:r>
              <a:rPr lang="en-US" dirty="0"/>
              <a:t>Q-</a:t>
            </a:r>
            <a:r>
              <a:rPr lang="ru-RU" dirty="0"/>
              <a:t>обучение (разделенная стратегия)</a:t>
            </a:r>
          </a:p>
        </p:txBody>
      </p:sp>
      <p:pic>
        <p:nvPicPr>
          <p:cNvPr id="8" name="Рисунок 7">
            <a:extLst>
              <a:ext uri="{FF2B5EF4-FFF2-40B4-BE49-F238E27FC236}">
                <a16:creationId xmlns:a16="http://schemas.microsoft.com/office/drawing/2014/main" id="{BC89C544-5461-44EB-93B7-E9E63B08DF3A}"/>
              </a:ext>
            </a:extLst>
          </p:cNvPr>
          <p:cNvPicPr>
            <a:picLocks noChangeAspect="1"/>
          </p:cNvPicPr>
          <p:nvPr/>
        </p:nvPicPr>
        <p:blipFill>
          <a:blip r:embed="rId3"/>
          <a:stretch>
            <a:fillRect/>
          </a:stretch>
        </p:blipFill>
        <p:spPr>
          <a:xfrm>
            <a:off x="936171" y="4361226"/>
            <a:ext cx="5747657" cy="2131649"/>
          </a:xfrm>
          <a:prstGeom prst="rect">
            <a:avLst/>
          </a:prstGeom>
        </p:spPr>
      </p:pic>
    </p:spTree>
    <p:extLst>
      <p:ext uri="{BB962C8B-B14F-4D97-AF65-F5344CB8AC3E}">
        <p14:creationId xmlns:p14="http://schemas.microsoft.com/office/powerpoint/2010/main" val="813958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87C650-4986-471E-BB1F-810139A71CF8}"/>
              </a:ext>
            </a:extLst>
          </p:cNvPr>
          <p:cNvSpPr>
            <a:spLocks noGrp="1"/>
          </p:cNvSpPr>
          <p:nvPr>
            <p:ph type="title"/>
          </p:nvPr>
        </p:nvSpPr>
        <p:spPr>
          <a:xfrm>
            <a:off x="533400" y="218649"/>
            <a:ext cx="10515600" cy="1031615"/>
          </a:xfrm>
        </p:spPr>
        <p:txBody>
          <a:bodyPr/>
          <a:lstStyle/>
          <a:p>
            <a:r>
              <a:rPr lang="ru-RU" dirty="0"/>
              <a:t>Сети глубокого </a:t>
            </a:r>
            <a:r>
              <a:rPr lang="en-US" dirty="0"/>
              <a:t>ML</a:t>
            </a:r>
            <a:endParaRPr lang="ru-RU" dirty="0"/>
          </a:p>
        </p:txBody>
      </p:sp>
      <p:pic>
        <p:nvPicPr>
          <p:cNvPr id="4" name="Рисунок 3">
            <a:extLst>
              <a:ext uri="{FF2B5EF4-FFF2-40B4-BE49-F238E27FC236}">
                <a16:creationId xmlns:a16="http://schemas.microsoft.com/office/drawing/2014/main" id="{17A040F4-D68B-4ADF-93EC-84153F0DEBB2}"/>
              </a:ext>
            </a:extLst>
          </p:cNvPr>
          <p:cNvPicPr>
            <a:picLocks noChangeAspect="1"/>
          </p:cNvPicPr>
          <p:nvPr/>
        </p:nvPicPr>
        <p:blipFill>
          <a:blip r:embed="rId2"/>
          <a:stretch>
            <a:fillRect/>
          </a:stretch>
        </p:blipFill>
        <p:spPr>
          <a:xfrm>
            <a:off x="653144" y="1610341"/>
            <a:ext cx="7151914" cy="1562965"/>
          </a:xfrm>
          <a:prstGeom prst="rect">
            <a:avLst/>
          </a:prstGeom>
        </p:spPr>
      </p:pic>
      <p:sp>
        <p:nvSpPr>
          <p:cNvPr id="5" name="TextBox 4">
            <a:extLst>
              <a:ext uri="{FF2B5EF4-FFF2-40B4-BE49-F238E27FC236}">
                <a16:creationId xmlns:a16="http://schemas.microsoft.com/office/drawing/2014/main" id="{503F9596-411D-4C62-8962-250D98E9B570}"/>
              </a:ext>
            </a:extLst>
          </p:cNvPr>
          <p:cNvSpPr txBox="1"/>
          <p:nvPr/>
        </p:nvSpPr>
        <p:spPr>
          <a:xfrm>
            <a:off x="642257" y="1157292"/>
            <a:ext cx="1322093" cy="369332"/>
          </a:xfrm>
          <a:prstGeom prst="rect">
            <a:avLst/>
          </a:prstGeom>
          <a:noFill/>
        </p:spPr>
        <p:txBody>
          <a:bodyPr wrap="none" rtlCol="0">
            <a:spAutoFit/>
          </a:bodyPr>
          <a:lstStyle/>
          <a:p>
            <a:r>
              <a:rPr lang="ru-RU" dirty="0"/>
              <a:t>Идея такая:</a:t>
            </a:r>
          </a:p>
        </p:txBody>
      </p:sp>
      <p:pic>
        <p:nvPicPr>
          <p:cNvPr id="6" name="Рисунок 5">
            <a:extLst>
              <a:ext uri="{FF2B5EF4-FFF2-40B4-BE49-F238E27FC236}">
                <a16:creationId xmlns:a16="http://schemas.microsoft.com/office/drawing/2014/main" id="{13BEEABD-AD88-4393-8A42-5FCBFA19114D}"/>
              </a:ext>
            </a:extLst>
          </p:cNvPr>
          <p:cNvPicPr>
            <a:picLocks noChangeAspect="1"/>
          </p:cNvPicPr>
          <p:nvPr/>
        </p:nvPicPr>
        <p:blipFill>
          <a:blip r:embed="rId3"/>
          <a:stretch>
            <a:fillRect/>
          </a:stretch>
        </p:blipFill>
        <p:spPr>
          <a:xfrm>
            <a:off x="903497" y="3684695"/>
            <a:ext cx="3461669" cy="2788805"/>
          </a:xfrm>
          <a:prstGeom prst="rect">
            <a:avLst/>
          </a:prstGeom>
        </p:spPr>
      </p:pic>
      <p:pic>
        <p:nvPicPr>
          <p:cNvPr id="7" name="Рисунок 6">
            <a:extLst>
              <a:ext uri="{FF2B5EF4-FFF2-40B4-BE49-F238E27FC236}">
                <a16:creationId xmlns:a16="http://schemas.microsoft.com/office/drawing/2014/main" id="{3CAD75E8-227B-4D19-9E25-0295FCE37BB9}"/>
              </a:ext>
            </a:extLst>
          </p:cNvPr>
          <p:cNvPicPr>
            <a:picLocks noChangeAspect="1"/>
          </p:cNvPicPr>
          <p:nvPr/>
        </p:nvPicPr>
        <p:blipFill>
          <a:blip r:embed="rId4"/>
          <a:stretch>
            <a:fillRect/>
          </a:stretch>
        </p:blipFill>
        <p:spPr>
          <a:xfrm>
            <a:off x="6607629" y="3604068"/>
            <a:ext cx="4090108" cy="2626980"/>
          </a:xfrm>
          <a:prstGeom prst="rect">
            <a:avLst/>
          </a:prstGeom>
        </p:spPr>
      </p:pic>
      <p:sp>
        <p:nvSpPr>
          <p:cNvPr id="8" name="TextBox 7">
            <a:extLst>
              <a:ext uri="{FF2B5EF4-FFF2-40B4-BE49-F238E27FC236}">
                <a16:creationId xmlns:a16="http://schemas.microsoft.com/office/drawing/2014/main" id="{D5E3B24D-A3EF-44FE-82FB-ABCDD78A5665}"/>
              </a:ext>
            </a:extLst>
          </p:cNvPr>
          <p:cNvSpPr txBox="1"/>
          <p:nvPr/>
        </p:nvSpPr>
        <p:spPr>
          <a:xfrm>
            <a:off x="5584372" y="6015479"/>
            <a:ext cx="6523808" cy="646331"/>
          </a:xfrm>
          <a:prstGeom prst="rect">
            <a:avLst/>
          </a:prstGeom>
          <a:noFill/>
        </p:spPr>
        <p:txBody>
          <a:bodyPr wrap="square" rtlCol="0">
            <a:spAutoFit/>
          </a:bodyPr>
          <a:lstStyle/>
          <a:p>
            <a:r>
              <a:rPr lang="ru-RU" dirty="0"/>
              <a:t>Иллюстрация из книги «</a:t>
            </a:r>
            <a:r>
              <a:rPr lang="en-US" dirty="0"/>
              <a:t>Deep Reinforcement Learning in Action</a:t>
            </a:r>
            <a:r>
              <a:rPr lang="ru-RU" dirty="0"/>
              <a:t>»</a:t>
            </a:r>
            <a:r>
              <a:rPr lang="en-US" dirty="0"/>
              <a:t>. </a:t>
            </a:r>
            <a:r>
              <a:rPr lang="en-US" dirty="0" err="1"/>
              <a:t>A.Zai</a:t>
            </a:r>
            <a:r>
              <a:rPr lang="en-US" dirty="0"/>
              <a:t>, </a:t>
            </a:r>
            <a:r>
              <a:rPr lang="en-US" dirty="0" err="1"/>
              <a:t>B.Brown</a:t>
            </a:r>
            <a:endParaRPr lang="ru-RU" dirty="0"/>
          </a:p>
        </p:txBody>
      </p:sp>
    </p:spTree>
    <p:extLst>
      <p:ext uri="{BB962C8B-B14F-4D97-AF65-F5344CB8AC3E}">
        <p14:creationId xmlns:p14="http://schemas.microsoft.com/office/powerpoint/2010/main" val="107260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D1D014-6392-4091-AD8F-CE53A140B75A}"/>
              </a:ext>
            </a:extLst>
          </p:cNvPr>
          <p:cNvSpPr>
            <a:spLocks noGrp="1"/>
          </p:cNvSpPr>
          <p:nvPr>
            <p:ph type="title"/>
          </p:nvPr>
        </p:nvSpPr>
        <p:spPr>
          <a:xfrm>
            <a:off x="405621" y="116529"/>
            <a:ext cx="10515600" cy="777875"/>
          </a:xfrm>
        </p:spPr>
        <p:txBody>
          <a:bodyPr/>
          <a:lstStyle/>
          <a:p>
            <a:r>
              <a:rPr lang="ru-RU" dirty="0"/>
              <a:t>Риски </a:t>
            </a:r>
            <a:r>
              <a:rPr lang="en-US" dirty="0"/>
              <a:t>Deep ML</a:t>
            </a:r>
            <a:endParaRPr lang="ru-RU" dirty="0"/>
          </a:p>
        </p:txBody>
      </p:sp>
      <p:sp>
        <p:nvSpPr>
          <p:cNvPr id="3" name="TextBox 2">
            <a:extLst>
              <a:ext uri="{FF2B5EF4-FFF2-40B4-BE49-F238E27FC236}">
                <a16:creationId xmlns:a16="http://schemas.microsoft.com/office/drawing/2014/main" id="{1C8C1FEB-904B-4931-B3EB-31C8EB2C3482}"/>
              </a:ext>
            </a:extLst>
          </p:cNvPr>
          <p:cNvSpPr txBox="1"/>
          <p:nvPr/>
        </p:nvSpPr>
        <p:spPr>
          <a:xfrm>
            <a:off x="405621" y="894404"/>
            <a:ext cx="6777688" cy="5355312"/>
          </a:xfrm>
          <a:prstGeom prst="rect">
            <a:avLst/>
          </a:prstGeom>
          <a:noFill/>
        </p:spPr>
        <p:txBody>
          <a:bodyPr wrap="square" rtlCol="0">
            <a:spAutoFit/>
          </a:bodyPr>
          <a:lstStyle/>
          <a:p>
            <a:r>
              <a:rPr lang="ru-RU" dirty="0"/>
              <a:t>Компромисс между точностью, скоростью и интерпретируемостью</a:t>
            </a:r>
          </a:p>
          <a:p>
            <a:pPr marL="285750" indent="-285750">
              <a:buFont typeface="Arial" panose="020B0604020202020204" pitchFamily="34" charset="0"/>
              <a:buChar char="•"/>
            </a:pPr>
            <a:r>
              <a:rPr lang="ru-RU" dirty="0"/>
              <a:t>Правила или некоторые простые модели</a:t>
            </a:r>
            <a:r>
              <a:rPr lang="en-US" dirty="0"/>
              <a:t> (Decision Trees, Regression)</a:t>
            </a:r>
            <a:r>
              <a:rPr lang="ru-RU" dirty="0"/>
              <a:t> относительно хорошо интерпретируемы, но не являются </a:t>
            </a:r>
            <a:r>
              <a:rPr lang="en-US" dirty="0"/>
              <a:t>SOTA</a:t>
            </a:r>
            <a:endParaRPr lang="ru-RU" dirty="0"/>
          </a:p>
          <a:p>
            <a:pPr marL="285750" indent="-285750">
              <a:buFont typeface="Arial" panose="020B0604020202020204" pitchFamily="34" charset="0"/>
              <a:buChar char="•"/>
            </a:pPr>
            <a:r>
              <a:rPr lang="ru-RU" dirty="0"/>
              <a:t>Нейронные сети показывают значительные результаты, могут содержать миллиарды сложно взаимосвязанных параметров</a:t>
            </a:r>
          </a:p>
          <a:p>
            <a:endParaRPr lang="ru-RU" dirty="0"/>
          </a:p>
          <a:p>
            <a:r>
              <a:rPr lang="ru-RU" dirty="0"/>
              <a:t>Неожиданные последствия отсутствия контроля и интерпретируемости </a:t>
            </a:r>
            <a:r>
              <a:rPr lang="en-US" dirty="0"/>
              <a:t>ML: </a:t>
            </a:r>
            <a:r>
              <a:rPr lang="ru-RU" dirty="0"/>
              <a:t>дискриминация по расовому, половому или возрастному признаку, выучивание «цинизма» и вульгарность, невозможность объяснить причину решения и дать рекомендации, бесполезность в изменившихся условиях среды.</a:t>
            </a:r>
          </a:p>
          <a:p>
            <a:endParaRPr lang="ru-RU" dirty="0"/>
          </a:p>
          <a:p>
            <a:r>
              <a:rPr lang="ru-RU" dirty="0"/>
              <a:t>Вопросы этики: может ли решение отдавать предпочтение отдельным группам или личностям?  Как влияет на макропараметры (климат)? Может ли быть использовано не по назначению? Легально ли использовать? Можно ли аргументировать принятые решения?</a:t>
            </a:r>
          </a:p>
          <a:p>
            <a:endParaRPr lang="ru-RU" dirty="0"/>
          </a:p>
        </p:txBody>
      </p:sp>
      <p:pic>
        <p:nvPicPr>
          <p:cNvPr id="6" name="Picture 3">
            <a:extLst>
              <a:ext uri="{FF2B5EF4-FFF2-40B4-BE49-F238E27FC236}">
                <a16:creationId xmlns:a16="http://schemas.microsoft.com/office/drawing/2014/main" id="{DE0CE701-2BCC-4D5B-BEA1-AB6D514F5F13}"/>
              </a:ext>
            </a:extLst>
          </p:cNvPr>
          <p:cNvPicPr>
            <a:picLocks noChangeAspect="1" noChangeArrowheads="1"/>
          </p:cNvPicPr>
          <p:nvPr/>
        </p:nvPicPr>
        <p:blipFill>
          <a:blip r:embed="rId3" cstate="print"/>
          <a:srcRect/>
          <a:stretch>
            <a:fillRect/>
          </a:stretch>
        </p:blipFill>
        <p:spPr bwMode="auto">
          <a:xfrm>
            <a:off x="7558268" y="744719"/>
            <a:ext cx="4559274" cy="4301844"/>
          </a:xfrm>
          <a:prstGeom prst="rect">
            <a:avLst/>
          </a:prstGeom>
          <a:noFill/>
          <a:ln w="9525">
            <a:noFill/>
            <a:miter lim="800000"/>
            <a:headEnd/>
            <a:tailEnd/>
          </a:ln>
        </p:spPr>
      </p:pic>
      <p:sp>
        <p:nvSpPr>
          <p:cNvPr id="7" name="TextBox 5">
            <a:extLst>
              <a:ext uri="{FF2B5EF4-FFF2-40B4-BE49-F238E27FC236}">
                <a16:creationId xmlns:a16="http://schemas.microsoft.com/office/drawing/2014/main" id="{8DD30CC5-6537-4AED-9DA8-D9B456518295}"/>
              </a:ext>
            </a:extLst>
          </p:cNvPr>
          <p:cNvSpPr txBox="1">
            <a:spLocks noChangeArrowheads="1"/>
          </p:cNvSpPr>
          <p:nvPr/>
        </p:nvSpPr>
        <p:spPr bwMode="auto">
          <a:xfrm>
            <a:off x="7955331" y="5046562"/>
            <a:ext cx="3977589" cy="338554"/>
          </a:xfrm>
          <a:prstGeom prst="rect">
            <a:avLst/>
          </a:prstGeom>
          <a:noFill/>
          <a:ln w="9525">
            <a:noFill/>
            <a:miter lim="800000"/>
            <a:headEnd/>
            <a:tailEnd/>
          </a:ln>
        </p:spPr>
        <p:txBody>
          <a:bodyPr wrap="square">
            <a:spAutoFit/>
          </a:bodyPr>
          <a:lstStyle/>
          <a:p>
            <a:r>
              <a:rPr lang="ru-RU" sz="1600" dirty="0">
                <a:latin typeface="Calibri" pitchFamily="34" charset="0"/>
              </a:rPr>
              <a:t>Из книги </a:t>
            </a:r>
            <a:r>
              <a:rPr lang="ru-RU" sz="1600" dirty="0" err="1">
                <a:latin typeface="Calibri" pitchFamily="34" charset="0"/>
              </a:rPr>
              <a:t>Ш.Нишант</a:t>
            </a:r>
            <a:r>
              <a:rPr lang="ru-RU" sz="1600" dirty="0">
                <a:latin typeface="Calibri" pitchFamily="34" charset="0"/>
              </a:rPr>
              <a:t> «Машинное обучение»</a:t>
            </a:r>
          </a:p>
        </p:txBody>
      </p:sp>
      <p:sp>
        <p:nvSpPr>
          <p:cNvPr id="8" name="TextBox 7">
            <a:extLst>
              <a:ext uri="{FF2B5EF4-FFF2-40B4-BE49-F238E27FC236}">
                <a16:creationId xmlns:a16="http://schemas.microsoft.com/office/drawing/2014/main" id="{C0C3C229-81A0-49F3-8119-687FB6E80EB9}"/>
              </a:ext>
            </a:extLst>
          </p:cNvPr>
          <p:cNvSpPr txBox="1"/>
          <p:nvPr/>
        </p:nvSpPr>
        <p:spPr>
          <a:xfrm>
            <a:off x="1661165" y="6372139"/>
            <a:ext cx="9557360" cy="369332"/>
          </a:xfrm>
          <a:prstGeom prst="rect">
            <a:avLst/>
          </a:prstGeom>
          <a:noFill/>
        </p:spPr>
        <p:txBody>
          <a:bodyPr wrap="none" rtlCol="0">
            <a:spAutoFit/>
          </a:bodyPr>
          <a:lstStyle/>
          <a:p>
            <a:r>
              <a:rPr lang="ru-RU" b="1" dirty="0">
                <a:solidFill>
                  <a:srgbClr val="FF0000"/>
                </a:solidFill>
              </a:rPr>
              <a:t>Возможность объяснить паттерн часто важнее скорости обучения или качества предсказания</a:t>
            </a:r>
          </a:p>
        </p:txBody>
      </p:sp>
    </p:spTree>
    <p:extLst>
      <p:ext uri="{BB962C8B-B14F-4D97-AF65-F5344CB8AC3E}">
        <p14:creationId xmlns:p14="http://schemas.microsoft.com/office/powerpoint/2010/main" val="2192460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C62836-6D72-48B5-8033-93B38E99D273}"/>
              </a:ext>
            </a:extLst>
          </p:cNvPr>
          <p:cNvSpPr>
            <a:spLocks noGrp="1"/>
          </p:cNvSpPr>
          <p:nvPr>
            <p:ph type="title"/>
          </p:nvPr>
        </p:nvSpPr>
        <p:spPr>
          <a:xfrm>
            <a:off x="550818" y="376011"/>
            <a:ext cx="10515600" cy="793115"/>
          </a:xfrm>
        </p:spPr>
        <p:txBody>
          <a:bodyPr/>
          <a:lstStyle/>
          <a:p>
            <a:r>
              <a:rPr lang="ru-RU" dirty="0"/>
              <a:t>Про ограничения</a:t>
            </a:r>
          </a:p>
        </p:txBody>
      </p:sp>
      <p:sp>
        <p:nvSpPr>
          <p:cNvPr id="3" name="Прямоугольник 2">
            <a:extLst>
              <a:ext uri="{FF2B5EF4-FFF2-40B4-BE49-F238E27FC236}">
                <a16:creationId xmlns:a16="http://schemas.microsoft.com/office/drawing/2014/main" id="{51215DAC-42C1-4E15-A68E-BA87C7BCC705}"/>
              </a:ext>
            </a:extLst>
          </p:cNvPr>
          <p:cNvSpPr/>
          <p:nvPr/>
        </p:nvSpPr>
        <p:spPr>
          <a:xfrm>
            <a:off x="550818" y="1800387"/>
            <a:ext cx="6002382" cy="3416320"/>
          </a:xfrm>
          <a:prstGeom prst="rect">
            <a:avLst/>
          </a:prstGeom>
        </p:spPr>
        <p:txBody>
          <a:bodyPr wrap="square">
            <a:spAutoFit/>
          </a:bodyPr>
          <a:lstStyle/>
          <a:p>
            <a:r>
              <a:rPr lang="ru-RU" b="1" dirty="0"/>
              <a:t>Отчет </a:t>
            </a:r>
            <a:r>
              <a:rPr lang="en-US" b="1" dirty="0"/>
              <a:t>Ethics guidelines for trustworthy AI</a:t>
            </a:r>
            <a:endParaRPr lang="ru-RU" b="1" dirty="0"/>
          </a:p>
          <a:p>
            <a:r>
              <a:rPr lang="en-US" dirty="0"/>
              <a:t>https://digital-strategy.ec.europa.eu/en/library/ethics-guidelines-trustworthy-ai</a:t>
            </a:r>
            <a:endParaRPr lang="ru-RU" dirty="0"/>
          </a:p>
          <a:p>
            <a:endParaRPr lang="ru-RU" dirty="0"/>
          </a:p>
          <a:p>
            <a:endParaRPr lang="ru-RU" dirty="0"/>
          </a:p>
          <a:p>
            <a:r>
              <a:rPr lang="ru-RU" b="1" dirty="0"/>
              <a:t>Новость </a:t>
            </a:r>
            <a:r>
              <a:rPr lang="en-US" b="1" dirty="0"/>
              <a:t>cnews.ru </a:t>
            </a:r>
            <a:r>
              <a:rPr lang="ru-RU" b="1" dirty="0"/>
              <a:t>от 01.03.2023</a:t>
            </a:r>
          </a:p>
          <a:p>
            <a:r>
              <a:rPr lang="ru-RU" dirty="0"/>
              <a:t>Росстандарт заказал разработку и подготовку к утверждению стандартов в области искусственного интеллекта. Стандарты готовятся для его применения в сферах медицины, образования, а также управления автотранспортом. Они призваны сократить возможный ущерб от применения таких систем в стране.</a:t>
            </a:r>
          </a:p>
        </p:txBody>
      </p:sp>
      <p:sp>
        <p:nvSpPr>
          <p:cNvPr id="4" name="TextBox 3">
            <a:extLst>
              <a:ext uri="{FF2B5EF4-FFF2-40B4-BE49-F238E27FC236}">
                <a16:creationId xmlns:a16="http://schemas.microsoft.com/office/drawing/2014/main" id="{0745C370-6EC7-4FAD-BE8D-C4B129A67DCB}"/>
              </a:ext>
            </a:extLst>
          </p:cNvPr>
          <p:cNvSpPr txBox="1"/>
          <p:nvPr/>
        </p:nvSpPr>
        <p:spPr>
          <a:xfrm>
            <a:off x="7383781" y="2312015"/>
            <a:ext cx="3970019" cy="646331"/>
          </a:xfrm>
          <a:prstGeom prst="rect">
            <a:avLst/>
          </a:prstGeom>
          <a:noFill/>
        </p:spPr>
        <p:txBody>
          <a:bodyPr wrap="square" rtlCol="0">
            <a:spAutoFit/>
          </a:bodyPr>
          <a:lstStyle/>
          <a:p>
            <a:r>
              <a:rPr lang="ru-RU" dirty="0"/>
              <a:t>Три закона робототехники </a:t>
            </a:r>
            <a:r>
              <a:rPr lang="ru-RU" dirty="0" err="1"/>
              <a:t>А.Азимов</a:t>
            </a:r>
            <a:r>
              <a:rPr lang="ru-RU" dirty="0"/>
              <a:t>, серия рассказов «Я, робот»</a:t>
            </a:r>
          </a:p>
        </p:txBody>
      </p:sp>
    </p:spTree>
    <p:extLst>
      <p:ext uri="{BB962C8B-B14F-4D97-AF65-F5344CB8AC3E}">
        <p14:creationId xmlns:p14="http://schemas.microsoft.com/office/powerpoint/2010/main" val="3492143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1BE297-DAD0-4EF0-92CA-C830F5C1BF93}"/>
              </a:ext>
            </a:extLst>
          </p:cNvPr>
          <p:cNvSpPr>
            <a:spLocks noGrp="1"/>
          </p:cNvSpPr>
          <p:nvPr>
            <p:ph type="title"/>
          </p:nvPr>
        </p:nvSpPr>
        <p:spPr>
          <a:xfrm>
            <a:off x="838200" y="365126"/>
            <a:ext cx="10515600" cy="723445"/>
          </a:xfrm>
        </p:spPr>
        <p:txBody>
          <a:bodyPr>
            <a:normAutofit/>
          </a:bodyPr>
          <a:lstStyle/>
          <a:p>
            <a:r>
              <a:rPr lang="ru-RU" dirty="0"/>
              <a:t>Можем ли мы объяснить черные ящики?</a:t>
            </a:r>
          </a:p>
        </p:txBody>
      </p:sp>
      <p:sp>
        <p:nvSpPr>
          <p:cNvPr id="3" name="Прямоугольник 2">
            <a:extLst>
              <a:ext uri="{FF2B5EF4-FFF2-40B4-BE49-F238E27FC236}">
                <a16:creationId xmlns:a16="http://schemas.microsoft.com/office/drawing/2014/main" id="{30586C8D-3ACF-4F07-9075-5E069313F1E8}"/>
              </a:ext>
            </a:extLst>
          </p:cNvPr>
          <p:cNvSpPr/>
          <p:nvPr/>
        </p:nvSpPr>
        <p:spPr>
          <a:xfrm>
            <a:off x="4035306" y="5938876"/>
            <a:ext cx="4704347" cy="369332"/>
          </a:xfrm>
          <a:prstGeom prst="rect">
            <a:avLst/>
          </a:prstGeom>
        </p:spPr>
        <p:txBody>
          <a:bodyPr wrap="square">
            <a:spAutoFit/>
          </a:bodyPr>
          <a:lstStyle/>
          <a:p>
            <a:r>
              <a:rPr lang="ru-RU" dirty="0"/>
              <a:t>https://www.theartnewspaper.ru/posts/2375</a:t>
            </a:r>
          </a:p>
        </p:txBody>
      </p:sp>
      <p:pic>
        <p:nvPicPr>
          <p:cNvPr id="4" name="Рисунок 3">
            <a:extLst>
              <a:ext uri="{FF2B5EF4-FFF2-40B4-BE49-F238E27FC236}">
                <a16:creationId xmlns:a16="http://schemas.microsoft.com/office/drawing/2014/main" id="{22DF1EC0-A2A1-4440-ACD8-5996B13ACEB1}"/>
              </a:ext>
            </a:extLst>
          </p:cNvPr>
          <p:cNvPicPr>
            <a:picLocks noChangeAspect="1"/>
          </p:cNvPicPr>
          <p:nvPr/>
        </p:nvPicPr>
        <p:blipFill>
          <a:blip r:embed="rId3"/>
          <a:stretch>
            <a:fillRect/>
          </a:stretch>
        </p:blipFill>
        <p:spPr>
          <a:xfrm>
            <a:off x="4035306" y="1425828"/>
            <a:ext cx="4121388" cy="4479770"/>
          </a:xfrm>
          <a:prstGeom prst="rect">
            <a:avLst/>
          </a:prstGeom>
        </p:spPr>
      </p:pic>
    </p:spTree>
    <p:extLst>
      <p:ext uri="{BB962C8B-B14F-4D97-AF65-F5344CB8AC3E}">
        <p14:creationId xmlns:p14="http://schemas.microsoft.com/office/powerpoint/2010/main" val="360352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38D027-0904-4939-8CBC-ECFFB9BF4F79}"/>
              </a:ext>
            </a:extLst>
          </p:cNvPr>
          <p:cNvSpPr>
            <a:spLocks noGrp="1"/>
          </p:cNvSpPr>
          <p:nvPr>
            <p:ph type="title"/>
          </p:nvPr>
        </p:nvSpPr>
        <p:spPr>
          <a:xfrm>
            <a:off x="838200" y="365125"/>
            <a:ext cx="10515600" cy="946317"/>
          </a:xfrm>
        </p:spPr>
        <p:txBody>
          <a:bodyPr/>
          <a:lstStyle/>
          <a:p>
            <a:r>
              <a:rPr lang="en-US" dirty="0"/>
              <a:t>Explainable AI (DARPA)</a:t>
            </a:r>
            <a:endParaRPr lang="ru-RU" dirty="0"/>
          </a:p>
        </p:txBody>
      </p:sp>
      <p:sp>
        <p:nvSpPr>
          <p:cNvPr id="3" name="Прямоугольник 2">
            <a:extLst>
              <a:ext uri="{FF2B5EF4-FFF2-40B4-BE49-F238E27FC236}">
                <a16:creationId xmlns:a16="http://schemas.microsoft.com/office/drawing/2014/main" id="{07CF1D0A-5C33-4868-BDDE-656DA17C3964}"/>
              </a:ext>
            </a:extLst>
          </p:cNvPr>
          <p:cNvSpPr/>
          <p:nvPr/>
        </p:nvSpPr>
        <p:spPr>
          <a:xfrm>
            <a:off x="1167981" y="6308209"/>
            <a:ext cx="7983523" cy="369332"/>
          </a:xfrm>
          <a:prstGeom prst="rect">
            <a:avLst/>
          </a:prstGeom>
        </p:spPr>
        <p:txBody>
          <a:bodyPr wrap="square">
            <a:spAutoFit/>
          </a:bodyPr>
          <a:lstStyle/>
          <a:p>
            <a:r>
              <a:rPr lang="ru-RU" dirty="0"/>
              <a:t>https://www.darpa.mil/program/explainable-artificial-intelligence</a:t>
            </a:r>
          </a:p>
        </p:txBody>
      </p:sp>
      <p:pic>
        <p:nvPicPr>
          <p:cNvPr id="4" name="Рисунок 3">
            <a:extLst>
              <a:ext uri="{FF2B5EF4-FFF2-40B4-BE49-F238E27FC236}">
                <a16:creationId xmlns:a16="http://schemas.microsoft.com/office/drawing/2014/main" id="{E2FA6FC7-4EF1-42E2-A154-D8BFD5BCDF6E}"/>
              </a:ext>
            </a:extLst>
          </p:cNvPr>
          <p:cNvPicPr>
            <a:picLocks noChangeAspect="1"/>
          </p:cNvPicPr>
          <p:nvPr/>
        </p:nvPicPr>
        <p:blipFill>
          <a:blip r:embed="rId3"/>
          <a:stretch>
            <a:fillRect/>
          </a:stretch>
        </p:blipFill>
        <p:spPr>
          <a:xfrm>
            <a:off x="408776" y="4013257"/>
            <a:ext cx="8542719" cy="2329832"/>
          </a:xfrm>
          <a:prstGeom prst="rect">
            <a:avLst/>
          </a:prstGeom>
        </p:spPr>
      </p:pic>
      <p:pic>
        <p:nvPicPr>
          <p:cNvPr id="5" name="Рисунок 4">
            <a:extLst>
              <a:ext uri="{FF2B5EF4-FFF2-40B4-BE49-F238E27FC236}">
                <a16:creationId xmlns:a16="http://schemas.microsoft.com/office/drawing/2014/main" id="{C772800E-593F-4AEB-B423-0BD5ECC6DF4B}"/>
              </a:ext>
            </a:extLst>
          </p:cNvPr>
          <p:cNvPicPr>
            <a:picLocks noChangeAspect="1"/>
          </p:cNvPicPr>
          <p:nvPr/>
        </p:nvPicPr>
        <p:blipFill>
          <a:blip r:embed="rId4"/>
          <a:stretch>
            <a:fillRect/>
          </a:stretch>
        </p:blipFill>
        <p:spPr>
          <a:xfrm>
            <a:off x="5410110" y="1058307"/>
            <a:ext cx="6373114" cy="3153215"/>
          </a:xfrm>
          <a:prstGeom prst="rect">
            <a:avLst/>
          </a:prstGeom>
        </p:spPr>
      </p:pic>
    </p:spTree>
    <p:extLst>
      <p:ext uri="{BB962C8B-B14F-4D97-AF65-F5344CB8AC3E}">
        <p14:creationId xmlns:p14="http://schemas.microsoft.com/office/powerpoint/2010/main" val="1225042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0DEC74-8F9F-453A-869B-5AFD4D580EEC}"/>
              </a:ext>
            </a:extLst>
          </p:cNvPr>
          <p:cNvSpPr>
            <a:spLocks noGrp="1"/>
          </p:cNvSpPr>
          <p:nvPr>
            <p:ph type="title"/>
          </p:nvPr>
        </p:nvSpPr>
        <p:spPr>
          <a:xfrm>
            <a:off x="488890" y="231756"/>
            <a:ext cx="11180596" cy="733823"/>
          </a:xfrm>
        </p:spPr>
        <p:txBody>
          <a:bodyPr>
            <a:normAutofit fontScale="90000"/>
          </a:bodyPr>
          <a:lstStyle/>
          <a:p>
            <a:r>
              <a:rPr lang="ru-RU" dirty="0"/>
              <a:t>Примеры сложностей интерпретации </a:t>
            </a:r>
            <a:r>
              <a:rPr lang="en-US" dirty="0"/>
              <a:t>DL </a:t>
            </a:r>
            <a:r>
              <a:rPr lang="ru-RU" dirty="0"/>
              <a:t>модели </a:t>
            </a:r>
          </a:p>
        </p:txBody>
      </p:sp>
      <p:sp>
        <p:nvSpPr>
          <p:cNvPr id="3" name="TextBox 2">
            <a:extLst>
              <a:ext uri="{FF2B5EF4-FFF2-40B4-BE49-F238E27FC236}">
                <a16:creationId xmlns:a16="http://schemas.microsoft.com/office/drawing/2014/main" id="{E07CECF1-9DE8-4B72-AF98-4E92CAE8509C}"/>
              </a:ext>
            </a:extLst>
          </p:cNvPr>
          <p:cNvSpPr txBox="1"/>
          <p:nvPr/>
        </p:nvSpPr>
        <p:spPr>
          <a:xfrm>
            <a:off x="488890" y="1622568"/>
            <a:ext cx="4170196" cy="3139321"/>
          </a:xfrm>
          <a:prstGeom prst="rect">
            <a:avLst/>
          </a:prstGeom>
          <a:noFill/>
        </p:spPr>
        <p:txBody>
          <a:bodyPr wrap="square" rtlCol="0">
            <a:spAutoFit/>
          </a:bodyPr>
          <a:lstStyle/>
          <a:p>
            <a:r>
              <a:rPr lang="en-US" dirty="0"/>
              <a:t>DL</a:t>
            </a:r>
            <a:r>
              <a:rPr lang="ru-RU" dirty="0"/>
              <a:t> в состоянии распознать сложные нелинейные паттерны в многомерных и мультимодальных данных</a:t>
            </a:r>
            <a:endParaRPr lang="en-US" dirty="0"/>
          </a:p>
          <a:p>
            <a:endParaRPr lang="en-US" dirty="0"/>
          </a:p>
          <a:p>
            <a:endParaRPr lang="en-US" dirty="0"/>
          </a:p>
          <a:p>
            <a:r>
              <a:rPr lang="en-US" dirty="0"/>
              <a:t>DL</a:t>
            </a:r>
            <a:r>
              <a:rPr lang="ru-RU" dirty="0"/>
              <a:t> может найти нелинейные закономерности в данных</a:t>
            </a:r>
            <a:r>
              <a:rPr lang="en-US" dirty="0"/>
              <a:t> (</a:t>
            </a:r>
            <a:r>
              <a:rPr lang="ru-RU" dirty="0"/>
              <a:t>не только числовые, но и </a:t>
            </a:r>
            <a:r>
              <a:rPr lang="en-US" dirty="0"/>
              <a:t>syslog)</a:t>
            </a:r>
          </a:p>
          <a:p>
            <a:endParaRPr lang="en-US" dirty="0"/>
          </a:p>
          <a:p>
            <a:endParaRPr lang="en-US" dirty="0"/>
          </a:p>
          <a:p>
            <a:r>
              <a:rPr lang="ru-RU" dirty="0"/>
              <a:t>Но остается проблема интерпретации</a:t>
            </a:r>
          </a:p>
        </p:txBody>
      </p:sp>
      <p:graphicFrame>
        <p:nvGraphicFramePr>
          <p:cNvPr id="13" name="Объект 12">
            <a:extLst>
              <a:ext uri="{FF2B5EF4-FFF2-40B4-BE49-F238E27FC236}">
                <a16:creationId xmlns:a16="http://schemas.microsoft.com/office/drawing/2014/main" id="{337498FC-5517-46BB-8F90-5C1E8BAB3A15}"/>
              </a:ext>
            </a:extLst>
          </p:cNvPr>
          <p:cNvGraphicFramePr>
            <a:graphicFrameLocks noChangeAspect="1"/>
          </p:cNvGraphicFramePr>
          <p:nvPr>
            <p:extLst>
              <p:ext uri="{D42A27DB-BD31-4B8C-83A1-F6EECF244321}">
                <p14:modId xmlns:p14="http://schemas.microsoft.com/office/powerpoint/2010/main" val="3499753050"/>
              </p:ext>
            </p:extLst>
          </p:nvPr>
        </p:nvGraphicFramePr>
        <p:xfrm>
          <a:off x="8190581" y="4273763"/>
          <a:ext cx="3508485" cy="2084248"/>
        </p:xfrm>
        <a:graphic>
          <a:graphicData uri="http://schemas.openxmlformats.org/presentationml/2006/ole">
            <mc:AlternateContent xmlns:mc="http://schemas.openxmlformats.org/markup-compatibility/2006">
              <mc:Choice xmlns:v="urn:schemas-microsoft-com:vml" Requires="v">
                <p:oleObj spid="_x0000_s2067" name="Точечный рисунок" r:id="rId4" imgW="4809960" imgH="2857680" progId="Paint.Picture">
                  <p:embed/>
                </p:oleObj>
              </mc:Choice>
              <mc:Fallback>
                <p:oleObj name="Точечный рисунок" r:id="rId4" imgW="4809960" imgH="2857680" progId="Paint.Picture">
                  <p:embed/>
                  <p:pic>
                    <p:nvPicPr>
                      <p:cNvPr id="13" name="Объект 12">
                        <a:extLst>
                          <a:ext uri="{FF2B5EF4-FFF2-40B4-BE49-F238E27FC236}">
                            <a16:creationId xmlns:a16="http://schemas.microsoft.com/office/drawing/2014/main" id="{337498FC-5517-46BB-8F90-5C1E8BAB3A15}"/>
                          </a:ext>
                        </a:extLst>
                      </p:cNvPr>
                      <p:cNvPicPr/>
                      <p:nvPr/>
                    </p:nvPicPr>
                    <p:blipFill>
                      <a:blip r:embed="rId5"/>
                      <a:stretch>
                        <a:fillRect/>
                      </a:stretch>
                    </p:blipFill>
                    <p:spPr>
                      <a:xfrm>
                        <a:off x="8190581" y="4273763"/>
                        <a:ext cx="3508485" cy="2084248"/>
                      </a:xfrm>
                      <a:prstGeom prst="rect">
                        <a:avLst/>
                      </a:prstGeom>
                    </p:spPr>
                  </p:pic>
                </p:oleObj>
              </mc:Fallback>
            </mc:AlternateContent>
          </a:graphicData>
        </a:graphic>
      </p:graphicFrame>
      <p:pic>
        <p:nvPicPr>
          <p:cNvPr id="15" name="Рисунок 14">
            <a:extLst>
              <a:ext uri="{FF2B5EF4-FFF2-40B4-BE49-F238E27FC236}">
                <a16:creationId xmlns:a16="http://schemas.microsoft.com/office/drawing/2014/main" id="{42B2465A-C5AA-4FE6-B48E-383D5D2993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3495" y="2267933"/>
            <a:ext cx="3365202" cy="4090078"/>
          </a:xfrm>
          <a:prstGeom prst="rect">
            <a:avLst/>
          </a:prstGeom>
        </p:spPr>
      </p:pic>
      <p:pic>
        <p:nvPicPr>
          <p:cNvPr id="16" name="Picture 2">
            <a:extLst>
              <a:ext uri="{FF2B5EF4-FFF2-40B4-BE49-F238E27FC236}">
                <a16:creationId xmlns:a16="http://schemas.microsoft.com/office/drawing/2014/main" id="{69D15363-24CA-45CE-934C-E79C3933BD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578" y="1186592"/>
            <a:ext cx="3104493" cy="263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Овал 16">
            <a:extLst>
              <a:ext uri="{FF2B5EF4-FFF2-40B4-BE49-F238E27FC236}">
                <a16:creationId xmlns:a16="http://schemas.microsoft.com/office/drawing/2014/main" id="{2E735EED-40BC-4AA0-8A74-D334C176BD6B}"/>
              </a:ext>
            </a:extLst>
          </p:cNvPr>
          <p:cNvSpPr/>
          <p:nvPr/>
        </p:nvSpPr>
        <p:spPr>
          <a:xfrm>
            <a:off x="10950018" y="2723083"/>
            <a:ext cx="576024" cy="5654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a:extLst>
              <a:ext uri="{FF2B5EF4-FFF2-40B4-BE49-F238E27FC236}">
                <a16:creationId xmlns:a16="http://schemas.microsoft.com/office/drawing/2014/main" id="{11A52838-D1E8-4D71-B132-DC72C7A3A217}"/>
              </a:ext>
            </a:extLst>
          </p:cNvPr>
          <p:cNvSpPr/>
          <p:nvPr/>
        </p:nvSpPr>
        <p:spPr>
          <a:xfrm>
            <a:off x="8546971" y="2723084"/>
            <a:ext cx="576024" cy="56548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0434F629-9F46-48FA-A6A3-97DCAFCACD5A}"/>
              </a:ext>
            </a:extLst>
          </p:cNvPr>
          <p:cNvSpPr/>
          <p:nvPr/>
        </p:nvSpPr>
        <p:spPr>
          <a:xfrm>
            <a:off x="10950018" y="1479682"/>
            <a:ext cx="576024" cy="5654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3098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ADBA57-C297-448D-99CB-D86D61C5726C}"/>
              </a:ext>
            </a:extLst>
          </p:cNvPr>
          <p:cNvSpPr>
            <a:spLocks noGrp="1"/>
          </p:cNvSpPr>
          <p:nvPr>
            <p:ph type="title"/>
          </p:nvPr>
        </p:nvSpPr>
        <p:spPr>
          <a:xfrm>
            <a:off x="522514" y="218000"/>
            <a:ext cx="10515600" cy="777875"/>
          </a:xfrm>
        </p:spPr>
        <p:txBody>
          <a:bodyPr/>
          <a:lstStyle/>
          <a:p>
            <a:r>
              <a:rPr lang="ru-RU" dirty="0"/>
              <a:t>Что такое обучение с подкреплением</a:t>
            </a:r>
          </a:p>
        </p:txBody>
      </p:sp>
      <p:sp>
        <p:nvSpPr>
          <p:cNvPr id="3" name="TextBox 2">
            <a:extLst>
              <a:ext uri="{FF2B5EF4-FFF2-40B4-BE49-F238E27FC236}">
                <a16:creationId xmlns:a16="http://schemas.microsoft.com/office/drawing/2014/main" id="{844F9A9E-FDB3-428F-B796-D86821203EFD}"/>
              </a:ext>
            </a:extLst>
          </p:cNvPr>
          <p:cNvSpPr txBox="1"/>
          <p:nvPr/>
        </p:nvSpPr>
        <p:spPr>
          <a:xfrm>
            <a:off x="425780" y="1007689"/>
            <a:ext cx="11126140" cy="5632311"/>
          </a:xfrm>
          <a:prstGeom prst="rect">
            <a:avLst/>
          </a:prstGeom>
          <a:noFill/>
        </p:spPr>
        <p:txBody>
          <a:bodyPr wrap="square" rtlCol="0">
            <a:spAutoFit/>
          </a:bodyPr>
          <a:lstStyle/>
          <a:p>
            <a:pPr marL="285750" indent="-285750">
              <a:buFont typeface="Arial" panose="020B0604020202020204" pitchFamily="34" charset="0"/>
              <a:buChar char="•"/>
            </a:pPr>
            <a:r>
              <a:rPr lang="ru-RU" sz="2400" dirty="0"/>
              <a:t>Более общие принципы искусственного интеллекта, не знания и эвристики, а способность исследовать и обучаться</a:t>
            </a:r>
          </a:p>
          <a:p>
            <a:pPr marL="285750" indent="-285750">
              <a:buFont typeface="Arial" panose="020B0604020202020204" pitchFamily="34" charset="0"/>
              <a:buChar char="•"/>
            </a:pPr>
            <a:endParaRPr lang="ru-RU" sz="2400" dirty="0"/>
          </a:p>
          <a:p>
            <a:pPr marL="285750" indent="-285750">
              <a:buFont typeface="Arial" panose="020B0604020202020204" pitchFamily="34" charset="0"/>
              <a:buChar char="•"/>
            </a:pPr>
            <a:r>
              <a:rPr lang="ru-RU" sz="2400" dirty="0"/>
              <a:t>Агент и Окружающая среда</a:t>
            </a:r>
          </a:p>
          <a:p>
            <a:pPr marL="285750" indent="-285750">
              <a:buFont typeface="Arial" panose="020B0604020202020204" pitchFamily="34" charset="0"/>
              <a:buChar char="•"/>
            </a:pPr>
            <a:endParaRPr lang="ru-RU" sz="2400" dirty="0"/>
          </a:p>
          <a:p>
            <a:pPr marL="285750" indent="-285750">
              <a:buFont typeface="Arial" panose="020B0604020202020204" pitchFamily="34" charset="0"/>
              <a:buChar char="•"/>
            </a:pPr>
            <a:r>
              <a:rPr lang="ru-RU" sz="2400" dirty="0"/>
              <a:t>Состояние-Действие-Награда</a:t>
            </a:r>
          </a:p>
          <a:p>
            <a:pPr marL="285750" indent="-285750">
              <a:buFont typeface="Arial" panose="020B0604020202020204" pitchFamily="34" charset="0"/>
              <a:buChar char="•"/>
            </a:pPr>
            <a:endParaRPr lang="ru-RU" sz="2400" dirty="0"/>
          </a:p>
          <a:p>
            <a:pPr marL="285750" indent="-285750">
              <a:buFont typeface="Arial" panose="020B0604020202020204" pitchFamily="34" charset="0"/>
              <a:buChar char="•"/>
            </a:pPr>
            <a:r>
              <a:rPr lang="ru-RU" sz="2400" dirty="0"/>
              <a:t>Стратегия</a:t>
            </a:r>
          </a:p>
          <a:p>
            <a:pPr marL="285750" indent="-285750">
              <a:buFont typeface="Arial" panose="020B0604020202020204" pitchFamily="34" charset="0"/>
              <a:buChar char="•"/>
            </a:pPr>
            <a:endParaRPr lang="ru-RU" sz="2400" dirty="0"/>
          </a:p>
          <a:p>
            <a:pPr marL="285750" indent="-285750">
              <a:buFont typeface="Arial" panose="020B0604020202020204" pitchFamily="34" charset="0"/>
              <a:buChar char="•"/>
            </a:pPr>
            <a:r>
              <a:rPr lang="ru-RU" sz="2400" dirty="0"/>
              <a:t>Эпизодические и непрерывные задачи</a:t>
            </a:r>
          </a:p>
          <a:p>
            <a:pPr marL="285750" indent="-285750">
              <a:buFont typeface="Arial" panose="020B0604020202020204" pitchFamily="34" charset="0"/>
              <a:buChar char="•"/>
            </a:pPr>
            <a:endParaRPr lang="ru-RU" sz="2400" dirty="0"/>
          </a:p>
          <a:p>
            <a:pPr marL="285750" indent="-285750">
              <a:buFont typeface="Arial" panose="020B0604020202020204" pitchFamily="34" charset="0"/>
              <a:buChar char="•"/>
            </a:pPr>
            <a:r>
              <a:rPr lang="ru-RU" sz="2400" dirty="0"/>
              <a:t>Компромисс между использованием и исследованием</a:t>
            </a:r>
          </a:p>
          <a:p>
            <a:pPr marL="285750" indent="-285750">
              <a:buFont typeface="Arial" panose="020B0604020202020204" pitchFamily="34" charset="0"/>
              <a:buChar char="•"/>
            </a:pPr>
            <a:endParaRPr lang="ru-RU" sz="2400" dirty="0"/>
          </a:p>
          <a:p>
            <a:pPr marL="285750" indent="-285750">
              <a:buFont typeface="Arial" panose="020B0604020202020204" pitchFamily="34" charset="0"/>
              <a:buChar char="•"/>
            </a:pPr>
            <a:r>
              <a:rPr lang="ru-RU" sz="2400" dirty="0"/>
              <a:t>Применение: робототехника, финансы, кибербезопасность, игры, беспилотные автомобили, </a:t>
            </a:r>
            <a:r>
              <a:rPr lang="ru-RU" sz="2400" dirty="0" err="1"/>
              <a:t>рекоммендательные</a:t>
            </a:r>
            <a:r>
              <a:rPr lang="ru-RU" sz="2400" dirty="0"/>
              <a:t> системы,  логистика, цифровые двойники</a:t>
            </a:r>
          </a:p>
        </p:txBody>
      </p:sp>
      <p:pic>
        <p:nvPicPr>
          <p:cNvPr id="4" name="Рисунок 3">
            <a:extLst>
              <a:ext uri="{FF2B5EF4-FFF2-40B4-BE49-F238E27FC236}">
                <a16:creationId xmlns:a16="http://schemas.microsoft.com/office/drawing/2014/main" id="{00DB6234-4281-4332-9F1B-81747B024847}"/>
              </a:ext>
            </a:extLst>
          </p:cNvPr>
          <p:cNvPicPr>
            <a:picLocks noChangeAspect="1"/>
          </p:cNvPicPr>
          <p:nvPr/>
        </p:nvPicPr>
        <p:blipFill>
          <a:blip r:embed="rId3"/>
          <a:stretch>
            <a:fillRect/>
          </a:stretch>
        </p:blipFill>
        <p:spPr>
          <a:xfrm>
            <a:off x="6512714" y="1799395"/>
            <a:ext cx="5597852" cy="2131921"/>
          </a:xfrm>
          <a:prstGeom prst="rect">
            <a:avLst/>
          </a:prstGeom>
        </p:spPr>
      </p:pic>
      <p:sp>
        <p:nvSpPr>
          <p:cNvPr id="5" name="TextBox 4">
            <a:extLst>
              <a:ext uri="{FF2B5EF4-FFF2-40B4-BE49-F238E27FC236}">
                <a16:creationId xmlns:a16="http://schemas.microsoft.com/office/drawing/2014/main" id="{94EE5E15-333A-4FBD-BB5B-D4C62F7E8D77}"/>
              </a:ext>
            </a:extLst>
          </p:cNvPr>
          <p:cNvSpPr txBox="1"/>
          <p:nvPr/>
        </p:nvSpPr>
        <p:spPr>
          <a:xfrm>
            <a:off x="7243354" y="4116115"/>
            <a:ext cx="4136571" cy="646331"/>
          </a:xfrm>
          <a:prstGeom prst="rect">
            <a:avLst/>
          </a:prstGeom>
          <a:noFill/>
        </p:spPr>
        <p:txBody>
          <a:bodyPr wrap="square" rtlCol="0">
            <a:spAutoFit/>
          </a:bodyPr>
          <a:lstStyle/>
          <a:p>
            <a:r>
              <a:rPr lang="ru-RU" b="1" dirty="0"/>
              <a:t>Иллюстрация из книги </a:t>
            </a:r>
            <a:r>
              <a:rPr lang="ru-RU" b="1" dirty="0" err="1"/>
              <a:t>Саттона</a:t>
            </a:r>
            <a:r>
              <a:rPr lang="ru-RU" b="1" dirty="0"/>
              <a:t> и </a:t>
            </a:r>
            <a:r>
              <a:rPr lang="ru-RU" b="1" dirty="0" err="1"/>
              <a:t>Барто</a:t>
            </a:r>
            <a:r>
              <a:rPr lang="ru-RU" b="1" dirty="0"/>
              <a:t> «Обучение с подкреплением»</a:t>
            </a:r>
          </a:p>
        </p:txBody>
      </p:sp>
    </p:spTree>
    <p:extLst>
      <p:ext uri="{BB962C8B-B14F-4D97-AF65-F5344CB8AC3E}">
        <p14:creationId xmlns:p14="http://schemas.microsoft.com/office/powerpoint/2010/main" val="4004733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B63572-772A-4244-B2CE-CA829157C131}"/>
              </a:ext>
            </a:extLst>
          </p:cNvPr>
          <p:cNvSpPr>
            <a:spLocks noGrp="1"/>
          </p:cNvSpPr>
          <p:nvPr>
            <p:ph type="title"/>
          </p:nvPr>
        </p:nvSpPr>
        <p:spPr>
          <a:xfrm>
            <a:off x="405063" y="37535"/>
            <a:ext cx="10515600" cy="669591"/>
          </a:xfrm>
        </p:spPr>
        <p:txBody>
          <a:bodyPr>
            <a:normAutofit fontScale="90000"/>
          </a:bodyPr>
          <a:lstStyle/>
          <a:p>
            <a:r>
              <a:rPr lang="en-US" dirty="0"/>
              <a:t>LIME</a:t>
            </a:r>
            <a:endParaRPr lang="ru-RU" dirty="0"/>
          </a:p>
        </p:txBody>
      </p:sp>
      <p:sp>
        <p:nvSpPr>
          <p:cNvPr id="3" name="TextBox 2">
            <a:extLst>
              <a:ext uri="{FF2B5EF4-FFF2-40B4-BE49-F238E27FC236}">
                <a16:creationId xmlns:a16="http://schemas.microsoft.com/office/drawing/2014/main" id="{0D3D83BF-5F0B-4402-AF63-A7ECB064547F}"/>
              </a:ext>
            </a:extLst>
          </p:cNvPr>
          <p:cNvSpPr txBox="1"/>
          <p:nvPr/>
        </p:nvSpPr>
        <p:spPr>
          <a:xfrm>
            <a:off x="260330" y="797510"/>
            <a:ext cx="7019030" cy="1077218"/>
          </a:xfrm>
          <a:prstGeom prst="rect">
            <a:avLst/>
          </a:prstGeom>
          <a:noFill/>
        </p:spPr>
        <p:txBody>
          <a:bodyPr wrap="square" rtlCol="0">
            <a:spAutoFit/>
          </a:bodyPr>
          <a:lstStyle/>
          <a:p>
            <a:r>
              <a:rPr lang="en-US" sz="1600" dirty="0"/>
              <a:t>Local Interpretable Model-Agnostic Explanation (LIME)</a:t>
            </a:r>
          </a:p>
          <a:p>
            <a:r>
              <a:rPr lang="en-US" sz="1600" dirty="0"/>
              <a:t>“Why should I trust you? Explaining the predictions of any classifier”, https://arxiv.org/pdf/1602.04938.pdf</a:t>
            </a:r>
            <a:endParaRPr lang="ru-RU" sz="1600" dirty="0"/>
          </a:p>
          <a:p>
            <a:endParaRPr lang="en-US" sz="1600" dirty="0"/>
          </a:p>
        </p:txBody>
      </p:sp>
      <p:pic>
        <p:nvPicPr>
          <p:cNvPr id="5" name="Рисунок 4">
            <a:extLst>
              <a:ext uri="{FF2B5EF4-FFF2-40B4-BE49-F238E27FC236}">
                <a16:creationId xmlns:a16="http://schemas.microsoft.com/office/drawing/2014/main" id="{C0D840A9-66CA-423F-847F-8DB4385D3950}"/>
              </a:ext>
            </a:extLst>
          </p:cNvPr>
          <p:cNvPicPr>
            <a:picLocks noChangeAspect="1"/>
          </p:cNvPicPr>
          <p:nvPr/>
        </p:nvPicPr>
        <p:blipFill>
          <a:blip r:embed="rId3"/>
          <a:stretch>
            <a:fillRect/>
          </a:stretch>
        </p:blipFill>
        <p:spPr>
          <a:xfrm>
            <a:off x="2362654" y="2241749"/>
            <a:ext cx="2220231" cy="2108711"/>
          </a:xfrm>
          <a:prstGeom prst="rect">
            <a:avLst/>
          </a:prstGeom>
        </p:spPr>
      </p:pic>
      <p:pic>
        <p:nvPicPr>
          <p:cNvPr id="6" name="Рисунок 5">
            <a:extLst>
              <a:ext uri="{FF2B5EF4-FFF2-40B4-BE49-F238E27FC236}">
                <a16:creationId xmlns:a16="http://schemas.microsoft.com/office/drawing/2014/main" id="{9D95F27E-C636-4645-87E3-9575AD125E53}"/>
              </a:ext>
            </a:extLst>
          </p:cNvPr>
          <p:cNvPicPr>
            <a:picLocks noChangeAspect="1"/>
          </p:cNvPicPr>
          <p:nvPr/>
        </p:nvPicPr>
        <p:blipFill>
          <a:blip r:embed="rId4"/>
          <a:stretch>
            <a:fillRect/>
          </a:stretch>
        </p:blipFill>
        <p:spPr>
          <a:xfrm>
            <a:off x="4441371" y="2241749"/>
            <a:ext cx="5918596" cy="4006650"/>
          </a:xfrm>
          <a:prstGeom prst="rect">
            <a:avLst/>
          </a:prstGeom>
        </p:spPr>
      </p:pic>
      <p:pic>
        <p:nvPicPr>
          <p:cNvPr id="7" name="Рисунок 6">
            <a:extLst>
              <a:ext uri="{FF2B5EF4-FFF2-40B4-BE49-F238E27FC236}">
                <a16:creationId xmlns:a16="http://schemas.microsoft.com/office/drawing/2014/main" id="{85EBF684-B416-4536-B3D4-0C0565880BE0}"/>
              </a:ext>
            </a:extLst>
          </p:cNvPr>
          <p:cNvPicPr>
            <a:picLocks noChangeAspect="1"/>
          </p:cNvPicPr>
          <p:nvPr/>
        </p:nvPicPr>
        <p:blipFill>
          <a:blip r:embed="rId5"/>
          <a:stretch>
            <a:fillRect/>
          </a:stretch>
        </p:blipFill>
        <p:spPr>
          <a:xfrm>
            <a:off x="2362654" y="4406040"/>
            <a:ext cx="2220231" cy="2235044"/>
          </a:xfrm>
          <a:prstGeom prst="rect">
            <a:avLst/>
          </a:prstGeom>
        </p:spPr>
      </p:pic>
    </p:spTree>
    <p:extLst>
      <p:ext uri="{BB962C8B-B14F-4D97-AF65-F5344CB8AC3E}">
        <p14:creationId xmlns:p14="http://schemas.microsoft.com/office/powerpoint/2010/main" val="2373054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B63572-772A-4244-B2CE-CA829157C131}"/>
              </a:ext>
            </a:extLst>
          </p:cNvPr>
          <p:cNvSpPr>
            <a:spLocks noGrp="1"/>
          </p:cNvSpPr>
          <p:nvPr>
            <p:ph type="title"/>
          </p:nvPr>
        </p:nvSpPr>
        <p:spPr>
          <a:xfrm>
            <a:off x="405063" y="37535"/>
            <a:ext cx="10515600" cy="669591"/>
          </a:xfrm>
        </p:spPr>
        <p:txBody>
          <a:bodyPr>
            <a:normAutofit fontScale="90000"/>
          </a:bodyPr>
          <a:lstStyle/>
          <a:p>
            <a:r>
              <a:rPr lang="en-US" dirty="0"/>
              <a:t>SHAPLY VALUES</a:t>
            </a:r>
            <a:endParaRPr lang="ru-RU" dirty="0"/>
          </a:p>
        </p:txBody>
      </p:sp>
      <p:sp>
        <p:nvSpPr>
          <p:cNvPr id="3" name="TextBox 2">
            <a:extLst>
              <a:ext uri="{FF2B5EF4-FFF2-40B4-BE49-F238E27FC236}">
                <a16:creationId xmlns:a16="http://schemas.microsoft.com/office/drawing/2014/main" id="{0D3D83BF-5F0B-4402-AF63-A7ECB064547F}"/>
              </a:ext>
            </a:extLst>
          </p:cNvPr>
          <p:cNvSpPr txBox="1"/>
          <p:nvPr/>
        </p:nvSpPr>
        <p:spPr>
          <a:xfrm>
            <a:off x="554243" y="1134966"/>
            <a:ext cx="4932156" cy="1077218"/>
          </a:xfrm>
          <a:prstGeom prst="rect">
            <a:avLst/>
          </a:prstGeom>
          <a:noFill/>
        </p:spPr>
        <p:txBody>
          <a:bodyPr wrap="square" rtlCol="0">
            <a:spAutoFit/>
          </a:bodyPr>
          <a:lstStyle/>
          <a:p>
            <a:r>
              <a:rPr lang="en-US" sz="1600" dirty="0"/>
              <a:t>SHAP </a:t>
            </a:r>
          </a:p>
          <a:p>
            <a:r>
              <a:rPr lang="en-US" sz="1600" dirty="0"/>
              <a:t>“A Unified Approach to Interpreting Model Predictions”, https://arxiv.org/pdf/1705.07874.pdf</a:t>
            </a:r>
            <a:br>
              <a:rPr lang="en-US" sz="1600" dirty="0"/>
            </a:br>
            <a:endParaRPr lang="en-US" sz="1600" dirty="0"/>
          </a:p>
        </p:txBody>
      </p:sp>
      <p:pic>
        <p:nvPicPr>
          <p:cNvPr id="9" name="Рисунок 8">
            <a:extLst>
              <a:ext uri="{FF2B5EF4-FFF2-40B4-BE49-F238E27FC236}">
                <a16:creationId xmlns:a16="http://schemas.microsoft.com/office/drawing/2014/main" id="{79BAB0B6-CD54-4F60-91E4-EDB5964696D1}"/>
              </a:ext>
            </a:extLst>
          </p:cNvPr>
          <p:cNvPicPr>
            <a:picLocks noChangeAspect="1"/>
          </p:cNvPicPr>
          <p:nvPr/>
        </p:nvPicPr>
        <p:blipFill>
          <a:blip r:embed="rId3"/>
          <a:stretch>
            <a:fillRect/>
          </a:stretch>
        </p:blipFill>
        <p:spPr>
          <a:xfrm>
            <a:off x="5844139" y="1462714"/>
            <a:ext cx="5793618" cy="3932571"/>
          </a:xfrm>
          <a:prstGeom prst="rect">
            <a:avLst/>
          </a:prstGeom>
        </p:spPr>
      </p:pic>
    </p:spTree>
    <p:extLst>
      <p:ext uri="{BB962C8B-B14F-4D97-AF65-F5344CB8AC3E}">
        <p14:creationId xmlns:p14="http://schemas.microsoft.com/office/powerpoint/2010/main" val="2366528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B63572-772A-4244-B2CE-CA829157C131}"/>
              </a:ext>
            </a:extLst>
          </p:cNvPr>
          <p:cNvSpPr>
            <a:spLocks noGrp="1"/>
          </p:cNvSpPr>
          <p:nvPr>
            <p:ph type="title"/>
          </p:nvPr>
        </p:nvSpPr>
        <p:spPr>
          <a:xfrm>
            <a:off x="405063" y="37535"/>
            <a:ext cx="10515600" cy="669591"/>
          </a:xfrm>
        </p:spPr>
        <p:txBody>
          <a:bodyPr>
            <a:normAutofit fontScale="90000"/>
          </a:bodyPr>
          <a:lstStyle/>
          <a:p>
            <a:r>
              <a:rPr lang="en-US" dirty="0"/>
              <a:t>Class Activation Mapping</a:t>
            </a:r>
            <a:endParaRPr lang="ru-RU" dirty="0"/>
          </a:p>
        </p:txBody>
      </p:sp>
      <p:sp>
        <p:nvSpPr>
          <p:cNvPr id="3" name="TextBox 2">
            <a:extLst>
              <a:ext uri="{FF2B5EF4-FFF2-40B4-BE49-F238E27FC236}">
                <a16:creationId xmlns:a16="http://schemas.microsoft.com/office/drawing/2014/main" id="{0D3D83BF-5F0B-4402-AF63-A7ECB064547F}"/>
              </a:ext>
            </a:extLst>
          </p:cNvPr>
          <p:cNvSpPr txBox="1"/>
          <p:nvPr/>
        </p:nvSpPr>
        <p:spPr>
          <a:xfrm>
            <a:off x="437721" y="1092293"/>
            <a:ext cx="5146650" cy="830997"/>
          </a:xfrm>
          <a:prstGeom prst="rect">
            <a:avLst/>
          </a:prstGeom>
          <a:noFill/>
        </p:spPr>
        <p:txBody>
          <a:bodyPr wrap="square" rtlCol="0">
            <a:spAutoFit/>
          </a:bodyPr>
          <a:lstStyle/>
          <a:p>
            <a:r>
              <a:rPr lang="en-US" sz="1600" dirty="0"/>
              <a:t>“Learning deep features for discriminative localization” </a:t>
            </a:r>
          </a:p>
          <a:p>
            <a:r>
              <a:rPr lang="en-US" sz="1600" dirty="0"/>
              <a:t>https://arxiv.org/pdf/1512.04150.pdf</a:t>
            </a:r>
            <a:endParaRPr lang="ru-RU" sz="1600" dirty="0"/>
          </a:p>
          <a:p>
            <a:endParaRPr lang="en-US" sz="1600" dirty="0"/>
          </a:p>
        </p:txBody>
      </p:sp>
      <p:pic>
        <p:nvPicPr>
          <p:cNvPr id="8" name="Рисунок 7">
            <a:extLst>
              <a:ext uri="{FF2B5EF4-FFF2-40B4-BE49-F238E27FC236}">
                <a16:creationId xmlns:a16="http://schemas.microsoft.com/office/drawing/2014/main" id="{CADBD50B-548C-463C-9554-B094D77ECCDC}"/>
              </a:ext>
            </a:extLst>
          </p:cNvPr>
          <p:cNvPicPr>
            <a:picLocks noChangeAspect="1"/>
          </p:cNvPicPr>
          <p:nvPr/>
        </p:nvPicPr>
        <p:blipFill>
          <a:blip r:embed="rId3"/>
          <a:stretch>
            <a:fillRect/>
          </a:stretch>
        </p:blipFill>
        <p:spPr>
          <a:xfrm>
            <a:off x="2058332" y="2308457"/>
            <a:ext cx="7839450" cy="3569829"/>
          </a:xfrm>
          <a:prstGeom prst="rect">
            <a:avLst/>
          </a:prstGeom>
        </p:spPr>
      </p:pic>
    </p:spTree>
    <p:extLst>
      <p:ext uri="{BB962C8B-B14F-4D97-AF65-F5344CB8AC3E}">
        <p14:creationId xmlns:p14="http://schemas.microsoft.com/office/powerpoint/2010/main" val="2330860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B63572-772A-4244-B2CE-CA829157C131}"/>
              </a:ext>
            </a:extLst>
          </p:cNvPr>
          <p:cNvSpPr>
            <a:spLocks noGrp="1"/>
          </p:cNvSpPr>
          <p:nvPr>
            <p:ph type="title"/>
          </p:nvPr>
        </p:nvSpPr>
        <p:spPr>
          <a:xfrm>
            <a:off x="405063" y="505621"/>
            <a:ext cx="10515600" cy="669591"/>
          </a:xfrm>
        </p:spPr>
        <p:txBody>
          <a:bodyPr>
            <a:normAutofit fontScale="90000"/>
          </a:bodyPr>
          <a:lstStyle/>
          <a:p>
            <a:r>
              <a:rPr lang="ru-RU" dirty="0"/>
              <a:t>Пожалуй самый полный практический обзор методов </a:t>
            </a:r>
            <a:r>
              <a:rPr lang="en-US" dirty="0"/>
              <a:t>XAI</a:t>
            </a:r>
            <a:endParaRPr lang="ru-RU" dirty="0"/>
          </a:p>
        </p:txBody>
      </p:sp>
      <p:sp>
        <p:nvSpPr>
          <p:cNvPr id="3" name="TextBox 2">
            <a:extLst>
              <a:ext uri="{FF2B5EF4-FFF2-40B4-BE49-F238E27FC236}">
                <a16:creationId xmlns:a16="http://schemas.microsoft.com/office/drawing/2014/main" id="{0D3D83BF-5F0B-4402-AF63-A7ECB064547F}"/>
              </a:ext>
            </a:extLst>
          </p:cNvPr>
          <p:cNvSpPr txBox="1"/>
          <p:nvPr/>
        </p:nvSpPr>
        <p:spPr>
          <a:xfrm>
            <a:off x="405063" y="1677948"/>
            <a:ext cx="10926966" cy="1815882"/>
          </a:xfrm>
          <a:prstGeom prst="rect">
            <a:avLst/>
          </a:prstGeom>
          <a:noFill/>
        </p:spPr>
        <p:txBody>
          <a:bodyPr wrap="square" rtlCol="0">
            <a:spAutoFit/>
          </a:bodyPr>
          <a:lstStyle/>
          <a:p>
            <a:r>
              <a:rPr lang="ru-RU" sz="1600" dirty="0"/>
              <a:t>«</a:t>
            </a:r>
            <a:r>
              <a:rPr lang="en-US" sz="1600" dirty="0"/>
              <a:t>Interpretable Deep Learning: Interpretation, Interpretability, Trustworthiness, and Beyond</a:t>
            </a:r>
            <a:r>
              <a:rPr lang="ru-RU" sz="1600" dirty="0"/>
              <a:t>» </a:t>
            </a:r>
            <a:r>
              <a:rPr lang="en-US" sz="1600" dirty="0" err="1"/>
              <a:t>Xuhong</a:t>
            </a:r>
            <a:r>
              <a:rPr lang="en-US" sz="1600" dirty="0"/>
              <a:t> Li, </a:t>
            </a:r>
            <a:r>
              <a:rPr lang="en-US" sz="1600" dirty="0" err="1"/>
              <a:t>Haoyi</a:t>
            </a:r>
            <a:r>
              <a:rPr lang="en-US" sz="1600" dirty="0"/>
              <a:t> </a:t>
            </a:r>
            <a:r>
              <a:rPr lang="en-US" sz="1600" dirty="0" err="1"/>
              <a:t>Xiong</a:t>
            </a:r>
            <a:r>
              <a:rPr lang="en-US" sz="1600" dirty="0"/>
              <a:t>, Xingjian Li, </a:t>
            </a:r>
            <a:r>
              <a:rPr lang="en-US" sz="1600" dirty="0" err="1"/>
              <a:t>Xuanyu</a:t>
            </a:r>
            <a:r>
              <a:rPr lang="en-US" sz="1600" dirty="0"/>
              <a:t> Wu, Xiao Zhang, Ji Liu, Jiang </a:t>
            </a:r>
            <a:r>
              <a:rPr lang="en-US" sz="1600" dirty="0" err="1"/>
              <a:t>Bian</a:t>
            </a:r>
            <a:r>
              <a:rPr lang="en-US" sz="1600" dirty="0"/>
              <a:t>, </a:t>
            </a:r>
            <a:r>
              <a:rPr lang="en-US" sz="1600" dirty="0" err="1"/>
              <a:t>Dejing</a:t>
            </a:r>
            <a:r>
              <a:rPr lang="en-US" sz="1600" dirty="0"/>
              <a:t> Dou</a:t>
            </a:r>
          </a:p>
          <a:p>
            <a:endParaRPr lang="ru-RU" sz="1600" dirty="0"/>
          </a:p>
          <a:p>
            <a:r>
              <a:rPr lang="ru-RU" sz="1600" dirty="0">
                <a:hlinkClick r:id="rId3"/>
              </a:rPr>
              <a:t>https://arxiv.org/pdf/2201.08164.pdf</a:t>
            </a:r>
            <a:r>
              <a:rPr lang="en-US" sz="1600" dirty="0"/>
              <a:t>, comparison of </a:t>
            </a:r>
            <a:r>
              <a:rPr lang="ru-RU" sz="1600" dirty="0" err="1"/>
              <a:t>Saliency</a:t>
            </a:r>
            <a:r>
              <a:rPr lang="ru-RU" sz="1600" dirty="0"/>
              <a:t>, </a:t>
            </a:r>
            <a:r>
              <a:rPr lang="ru-RU" sz="1600" dirty="0" err="1"/>
              <a:t>Input</a:t>
            </a:r>
            <a:r>
              <a:rPr lang="ru-RU" sz="1600" dirty="0"/>
              <a:t> × </a:t>
            </a:r>
            <a:r>
              <a:rPr lang="ru-RU" sz="1600" dirty="0" err="1"/>
              <a:t>Gradient</a:t>
            </a:r>
            <a:r>
              <a:rPr lang="ru-RU" sz="1600" dirty="0"/>
              <a:t>, </a:t>
            </a:r>
            <a:r>
              <a:rPr lang="ru-RU" sz="1600" dirty="0" err="1"/>
              <a:t>Integrated</a:t>
            </a:r>
            <a:r>
              <a:rPr lang="ru-RU" sz="1600" dirty="0"/>
              <a:t> </a:t>
            </a:r>
            <a:r>
              <a:rPr lang="ru-RU" sz="1600" dirty="0" err="1"/>
              <a:t>Gradients</a:t>
            </a:r>
            <a:r>
              <a:rPr lang="ru-RU" sz="1600" dirty="0"/>
              <a:t>, </a:t>
            </a:r>
            <a:r>
              <a:rPr lang="ru-RU" sz="1600" dirty="0" err="1"/>
              <a:t>Guided</a:t>
            </a:r>
            <a:r>
              <a:rPr lang="ru-RU" sz="1600" dirty="0"/>
              <a:t> </a:t>
            </a:r>
            <a:r>
              <a:rPr lang="ru-RU" sz="1600" dirty="0" err="1"/>
              <a:t>Backpropagation</a:t>
            </a:r>
            <a:r>
              <a:rPr lang="ru-RU" sz="1600" dirty="0"/>
              <a:t>, </a:t>
            </a:r>
            <a:r>
              <a:rPr lang="ru-RU" sz="1600" dirty="0" err="1"/>
              <a:t>Grad</a:t>
            </a:r>
            <a:r>
              <a:rPr lang="ru-RU" sz="1600" dirty="0"/>
              <a:t>-CAM, </a:t>
            </a:r>
            <a:r>
              <a:rPr lang="ru-RU" sz="1600" dirty="0" err="1"/>
              <a:t>Guided</a:t>
            </a:r>
            <a:r>
              <a:rPr lang="ru-RU" sz="1600" dirty="0"/>
              <a:t> </a:t>
            </a:r>
            <a:r>
              <a:rPr lang="ru-RU" sz="1600" dirty="0" err="1"/>
              <a:t>Grad</a:t>
            </a:r>
            <a:r>
              <a:rPr lang="ru-RU" sz="1600" dirty="0"/>
              <a:t>-CAM, </a:t>
            </a:r>
            <a:r>
              <a:rPr lang="ru-RU" sz="1600" dirty="0" err="1"/>
              <a:t>Lime</a:t>
            </a:r>
            <a:r>
              <a:rPr lang="ru-RU" sz="1600" dirty="0"/>
              <a:t>, </a:t>
            </a:r>
            <a:r>
              <a:rPr lang="ru-RU" sz="1600" dirty="0" err="1"/>
              <a:t>Occlusion</a:t>
            </a:r>
            <a:r>
              <a:rPr lang="ru-RU" sz="1600" dirty="0"/>
              <a:t>, </a:t>
            </a:r>
            <a:r>
              <a:rPr lang="ru-RU" sz="1600" dirty="0" err="1"/>
              <a:t>DeepLift</a:t>
            </a:r>
            <a:r>
              <a:rPr lang="ru-RU" sz="1600" dirty="0"/>
              <a:t>, </a:t>
            </a:r>
            <a:r>
              <a:rPr lang="ru-RU" sz="1600" dirty="0" err="1"/>
              <a:t>SmoothGrad</a:t>
            </a:r>
            <a:r>
              <a:rPr lang="ru-RU" sz="1600" dirty="0"/>
              <a:t>. </a:t>
            </a:r>
            <a:endParaRPr lang="en-US" sz="1600" dirty="0"/>
          </a:p>
          <a:p>
            <a:endParaRPr lang="en-US" sz="1600" dirty="0"/>
          </a:p>
          <a:p>
            <a:r>
              <a:rPr lang="en-US" sz="1600" dirty="0"/>
              <a:t>Algorithms: </a:t>
            </a:r>
            <a:r>
              <a:rPr lang="ru-RU" sz="1600" dirty="0" err="1"/>
              <a:t>DenseNet</a:t>
            </a:r>
            <a:r>
              <a:rPr lang="ru-RU" sz="1600" dirty="0"/>
              <a:t> </a:t>
            </a:r>
            <a:r>
              <a:rPr lang="en-US" sz="1600" dirty="0"/>
              <a:t>and</a:t>
            </a:r>
            <a:r>
              <a:rPr lang="ru-RU" sz="1600" dirty="0"/>
              <a:t> </a:t>
            </a:r>
            <a:r>
              <a:rPr lang="ru-RU" sz="1600" dirty="0" err="1"/>
              <a:t>ResNet</a:t>
            </a:r>
            <a:r>
              <a:rPr lang="en-US" sz="1600" dirty="0"/>
              <a:t>, dataset: </a:t>
            </a:r>
            <a:r>
              <a:rPr lang="ru-RU" sz="1600" dirty="0" err="1">
                <a:hlinkClick r:id="rId4"/>
              </a:rPr>
              <a:t>BigEarthNet</a:t>
            </a:r>
            <a:r>
              <a:rPr lang="ru-RU" sz="1600" dirty="0"/>
              <a:t> (</a:t>
            </a:r>
            <a:r>
              <a:rPr lang="en-US" sz="1600" dirty="0"/>
              <a:t>pictures from </a:t>
            </a:r>
            <a:r>
              <a:rPr lang="ru-RU" sz="1600" dirty="0"/>
              <a:t>Sentinel-2</a:t>
            </a:r>
            <a:r>
              <a:rPr lang="en-US" sz="1600" dirty="0"/>
              <a:t> satellite</a:t>
            </a:r>
            <a:r>
              <a:rPr lang="ru-RU" sz="1600" dirty="0"/>
              <a:t>).</a:t>
            </a:r>
            <a:endParaRPr lang="en-US" sz="1600" dirty="0"/>
          </a:p>
        </p:txBody>
      </p:sp>
    </p:spTree>
    <p:extLst>
      <p:ext uri="{BB962C8B-B14F-4D97-AF65-F5344CB8AC3E}">
        <p14:creationId xmlns:p14="http://schemas.microsoft.com/office/powerpoint/2010/main" val="1219898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120495-2993-4A47-88FD-A384A07D6C3A}"/>
              </a:ext>
            </a:extLst>
          </p:cNvPr>
          <p:cNvSpPr>
            <a:spLocks noGrp="1"/>
          </p:cNvSpPr>
          <p:nvPr>
            <p:ph type="title"/>
          </p:nvPr>
        </p:nvSpPr>
        <p:spPr/>
        <p:txBody>
          <a:bodyPr/>
          <a:lstStyle/>
          <a:p>
            <a:r>
              <a:rPr lang="ru-RU" dirty="0"/>
              <a:t>Важные вопросы в </a:t>
            </a:r>
            <a:r>
              <a:rPr lang="en-US" dirty="0"/>
              <a:t>XDRL</a:t>
            </a:r>
            <a:endParaRPr lang="ru-RU" dirty="0"/>
          </a:p>
        </p:txBody>
      </p:sp>
      <p:sp>
        <p:nvSpPr>
          <p:cNvPr id="3" name="TextBox 2">
            <a:extLst>
              <a:ext uri="{FF2B5EF4-FFF2-40B4-BE49-F238E27FC236}">
                <a16:creationId xmlns:a16="http://schemas.microsoft.com/office/drawing/2014/main" id="{92D5F79B-34BB-4C4E-BC79-71E13C707F79}"/>
              </a:ext>
            </a:extLst>
          </p:cNvPr>
          <p:cNvSpPr txBox="1"/>
          <p:nvPr/>
        </p:nvSpPr>
        <p:spPr>
          <a:xfrm>
            <a:off x="838200" y="2069092"/>
            <a:ext cx="9927771" cy="3970318"/>
          </a:xfrm>
          <a:prstGeom prst="rect">
            <a:avLst/>
          </a:prstGeom>
          <a:noFill/>
        </p:spPr>
        <p:txBody>
          <a:bodyPr wrap="square" rtlCol="0">
            <a:spAutoFit/>
          </a:bodyPr>
          <a:lstStyle/>
          <a:p>
            <a:r>
              <a:rPr lang="ru-RU" dirty="0"/>
              <a:t>Как повысить качество объясняющей информации от агента? Ожидается качество лучше, чем у людей…</a:t>
            </a:r>
          </a:p>
          <a:p>
            <a:endParaRPr lang="ru-RU" dirty="0"/>
          </a:p>
          <a:p>
            <a:r>
              <a:rPr lang="ru-RU" dirty="0"/>
              <a:t>Как правильно задавать вопросы и давать инструкции машине? Пример со шнурками.</a:t>
            </a:r>
          </a:p>
          <a:p>
            <a:endParaRPr lang="ru-RU" dirty="0"/>
          </a:p>
          <a:p>
            <a:r>
              <a:rPr lang="ru-RU" dirty="0"/>
              <a:t>На какие вопросы</a:t>
            </a:r>
            <a:r>
              <a:rPr lang="en-US" dirty="0"/>
              <a:t> (</a:t>
            </a:r>
            <a:r>
              <a:rPr lang="ru-RU" dirty="0"/>
              <a:t>ЧТО?</a:t>
            </a:r>
            <a:r>
              <a:rPr lang="en-US" dirty="0"/>
              <a:t>)</a:t>
            </a:r>
            <a:r>
              <a:rPr lang="ru-RU" dirty="0"/>
              <a:t> и каким образом  (КАК?) надо давать ответы, чтобы повышалась объяснимость</a:t>
            </a:r>
          </a:p>
          <a:p>
            <a:endParaRPr lang="ru-RU" dirty="0"/>
          </a:p>
          <a:p>
            <a:r>
              <a:rPr lang="ru-RU" dirty="0"/>
              <a:t>Как эффективно построить объяснимую модель </a:t>
            </a:r>
            <a:r>
              <a:rPr lang="en-US" dirty="0"/>
              <a:t>RL</a:t>
            </a:r>
          </a:p>
          <a:p>
            <a:endParaRPr lang="en-US" dirty="0"/>
          </a:p>
          <a:p>
            <a:r>
              <a:rPr lang="ru-RU" dirty="0"/>
              <a:t>Баланс между численным (</a:t>
            </a:r>
            <a:r>
              <a:rPr lang="en-US" dirty="0"/>
              <a:t>low-level</a:t>
            </a:r>
            <a:r>
              <a:rPr lang="ru-RU" dirty="0"/>
              <a:t>) и семантическим (</a:t>
            </a:r>
            <a:r>
              <a:rPr lang="en-US" dirty="0"/>
              <a:t>high-level</a:t>
            </a:r>
            <a:r>
              <a:rPr lang="ru-RU" dirty="0"/>
              <a:t>) объяснением</a:t>
            </a:r>
            <a:r>
              <a:rPr lang="en-US" dirty="0"/>
              <a:t>, </a:t>
            </a:r>
            <a:r>
              <a:rPr lang="ru-RU" dirty="0"/>
              <a:t>гранулярность и масштабирование ответа</a:t>
            </a:r>
          </a:p>
          <a:p>
            <a:endParaRPr lang="ru-RU" dirty="0"/>
          </a:p>
          <a:p>
            <a:endParaRPr lang="ru-RU" dirty="0"/>
          </a:p>
        </p:txBody>
      </p:sp>
    </p:spTree>
    <p:extLst>
      <p:ext uri="{BB962C8B-B14F-4D97-AF65-F5344CB8AC3E}">
        <p14:creationId xmlns:p14="http://schemas.microsoft.com/office/powerpoint/2010/main" val="2606705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44E3DF-2D14-4B4C-9992-37166E015133}"/>
              </a:ext>
            </a:extLst>
          </p:cNvPr>
          <p:cNvSpPr>
            <a:spLocks noGrp="1"/>
          </p:cNvSpPr>
          <p:nvPr>
            <p:ph type="title"/>
          </p:nvPr>
        </p:nvSpPr>
        <p:spPr>
          <a:xfrm>
            <a:off x="568303" y="199410"/>
            <a:ext cx="10515600" cy="732155"/>
          </a:xfrm>
        </p:spPr>
        <p:txBody>
          <a:bodyPr/>
          <a:lstStyle/>
          <a:p>
            <a:r>
              <a:rPr lang="ru-RU" dirty="0"/>
              <a:t>Задачи и методы </a:t>
            </a:r>
            <a:r>
              <a:rPr lang="en-US" dirty="0"/>
              <a:t>XDRL</a:t>
            </a:r>
            <a:endParaRPr lang="ru-RU" dirty="0"/>
          </a:p>
        </p:txBody>
      </p:sp>
      <p:pic>
        <p:nvPicPr>
          <p:cNvPr id="5" name="Рисунок 4">
            <a:extLst>
              <a:ext uri="{FF2B5EF4-FFF2-40B4-BE49-F238E27FC236}">
                <a16:creationId xmlns:a16="http://schemas.microsoft.com/office/drawing/2014/main" id="{E60E82EF-7D77-4F3E-BD88-AA08538B3755}"/>
              </a:ext>
            </a:extLst>
          </p:cNvPr>
          <p:cNvPicPr>
            <a:picLocks noChangeAspect="1"/>
          </p:cNvPicPr>
          <p:nvPr/>
        </p:nvPicPr>
        <p:blipFill>
          <a:blip r:embed="rId2"/>
          <a:stretch>
            <a:fillRect/>
          </a:stretch>
        </p:blipFill>
        <p:spPr>
          <a:xfrm>
            <a:off x="6864934" y="846958"/>
            <a:ext cx="4488866" cy="3046988"/>
          </a:xfrm>
          <a:prstGeom prst="rect">
            <a:avLst/>
          </a:prstGeom>
        </p:spPr>
      </p:pic>
      <p:sp>
        <p:nvSpPr>
          <p:cNvPr id="7" name="TextBox 6">
            <a:extLst>
              <a:ext uri="{FF2B5EF4-FFF2-40B4-BE49-F238E27FC236}">
                <a16:creationId xmlns:a16="http://schemas.microsoft.com/office/drawing/2014/main" id="{0BC76366-05FD-4A31-A6EE-8FED3B048430}"/>
              </a:ext>
            </a:extLst>
          </p:cNvPr>
          <p:cNvSpPr txBox="1"/>
          <p:nvPr/>
        </p:nvSpPr>
        <p:spPr>
          <a:xfrm>
            <a:off x="838200" y="4882801"/>
            <a:ext cx="9975807" cy="1569660"/>
          </a:xfrm>
          <a:prstGeom prst="rect">
            <a:avLst/>
          </a:prstGeom>
          <a:noFill/>
        </p:spPr>
        <p:txBody>
          <a:bodyPr wrap="square" rtlCol="0">
            <a:spAutoFit/>
          </a:bodyPr>
          <a:lstStyle/>
          <a:p>
            <a:pPr marL="285750" indent="-285750">
              <a:buFont typeface="Arial" panose="020B0604020202020204" pitchFamily="34" charset="0"/>
              <a:buChar char="•"/>
            </a:pPr>
            <a:r>
              <a:rPr lang="ru-RU" sz="3200" dirty="0"/>
              <a:t>Дистилляция</a:t>
            </a:r>
          </a:p>
          <a:p>
            <a:pPr marL="285750" indent="-285750">
              <a:buFont typeface="Arial" panose="020B0604020202020204" pitchFamily="34" charset="0"/>
              <a:buChar char="•"/>
            </a:pPr>
            <a:r>
              <a:rPr lang="ru-RU" sz="3200" dirty="0"/>
              <a:t>Копирование поведения модели более объяснимой моделью</a:t>
            </a:r>
          </a:p>
        </p:txBody>
      </p:sp>
      <p:sp>
        <p:nvSpPr>
          <p:cNvPr id="8" name="TextBox 7">
            <a:extLst>
              <a:ext uri="{FF2B5EF4-FFF2-40B4-BE49-F238E27FC236}">
                <a16:creationId xmlns:a16="http://schemas.microsoft.com/office/drawing/2014/main" id="{03110540-A1A6-4EE9-B2AB-2CAD4CC62A5B}"/>
              </a:ext>
            </a:extLst>
          </p:cNvPr>
          <p:cNvSpPr txBox="1"/>
          <p:nvPr/>
        </p:nvSpPr>
        <p:spPr>
          <a:xfrm>
            <a:off x="838200" y="1688370"/>
            <a:ext cx="4376057" cy="2954655"/>
          </a:xfrm>
          <a:prstGeom prst="rect">
            <a:avLst/>
          </a:prstGeom>
          <a:noFill/>
        </p:spPr>
        <p:txBody>
          <a:bodyPr wrap="square" rtlCol="0">
            <a:spAutoFit/>
          </a:bodyPr>
          <a:lstStyle/>
          <a:p>
            <a:pPr marL="285750" indent="-285750">
              <a:buFont typeface="Arial" panose="020B0604020202020204" pitchFamily="34" charset="0"/>
              <a:buChar char="•"/>
            </a:pPr>
            <a:r>
              <a:rPr lang="ru-RU" sz="2800" dirty="0"/>
              <a:t>Инспекция модели</a:t>
            </a:r>
            <a:endParaRPr lang="en-US" sz="2800" dirty="0"/>
          </a:p>
          <a:p>
            <a:pPr marL="742950" lvl="1" indent="-285750">
              <a:buFont typeface="Arial" panose="020B0604020202020204" pitchFamily="34" charset="0"/>
              <a:buChar char="•"/>
            </a:pPr>
            <a:r>
              <a:rPr lang="en-US" sz="2800" dirty="0"/>
              <a:t>LIME, SHAP </a:t>
            </a:r>
            <a:r>
              <a:rPr lang="ru-RU" sz="2800" dirty="0"/>
              <a:t>и пр.</a:t>
            </a:r>
          </a:p>
          <a:p>
            <a:pPr marL="285750" indent="-285750">
              <a:buFont typeface="Arial" panose="020B0604020202020204" pitchFamily="34" charset="0"/>
              <a:buChar char="•"/>
            </a:pPr>
            <a:r>
              <a:rPr lang="ru-RU" sz="2800" dirty="0"/>
              <a:t>Объяснение политики</a:t>
            </a:r>
          </a:p>
          <a:p>
            <a:pPr marL="742950" lvl="1" indent="-285750">
              <a:buFont typeface="Arial" panose="020B0604020202020204" pitchFamily="34" charset="0"/>
              <a:buChar char="•"/>
            </a:pPr>
            <a:r>
              <a:rPr lang="en-US" sz="2800" dirty="0"/>
              <a:t>HIGHLIGHTS (</a:t>
            </a:r>
            <a:r>
              <a:rPr lang="en-US" sz="2800" dirty="0" err="1"/>
              <a:t>D.Avir</a:t>
            </a:r>
            <a:r>
              <a:rPr lang="en-US" sz="2800" dirty="0"/>
              <a:t>, </a:t>
            </a:r>
            <a:r>
              <a:rPr lang="en-US" sz="2800" dirty="0" err="1"/>
              <a:t>O.Amir</a:t>
            </a:r>
            <a:r>
              <a:rPr lang="en-US" sz="2800" dirty="0"/>
              <a:t>), HIGHLITS-DIV</a:t>
            </a:r>
            <a:endParaRPr lang="ru-RU" sz="2800" dirty="0"/>
          </a:p>
          <a:p>
            <a:pPr marL="285750" indent="-285750">
              <a:buFont typeface="Arial" panose="020B0604020202020204" pitchFamily="34" charset="0"/>
              <a:buChar char="•"/>
            </a:pPr>
            <a:r>
              <a:rPr lang="ru-RU" sz="2800" dirty="0"/>
              <a:t>Объяснение награды</a:t>
            </a:r>
          </a:p>
          <a:p>
            <a:endParaRPr lang="ru-RU" dirty="0"/>
          </a:p>
        </p:txBody>
      </p:sp>
      <p:sp>
        <p:nvSpPr>
          <p:cNvPr id="6" name="Прямоугольник 5">
            <a:extLst>
              <a:ext uri="{FF2B5EF4-FFF2-40B4-BE49-F238E27FC236}">
                <a16:creationId xmlns:a16="http://schemas.microsoft.com/office/drawing/2014/main" id="{1F7D9CDC-ADCE-4C07-972D-AFDB8E035ABB}"/>
              </a:ext>
            </a:extLst>
          </p:cNvPr>
          <p:cNvSpPr/>
          <p:nvPr/>
        </p:nvSpPr>
        <p:spPr>
          <a:xfrm>
            <a:off x="4851129" y="4319859"/>
            <a:ext cx="7246792" cy="646331"/>
          </a:xfrm>
          <a:prstGeom prst="rect">
            <a:avLst/>
          </a:prstGeom>
        </p:spPr>
        <p:txBody>
          <a:bodyPr wrap="none">
            <a:spAutoFit/>
          </a:bodyPr>
          <a:lstStyle/>
          <a:p>
            <a:r>
              <a:rPr lang="en-US" b="1" dirty="0"/>
              <a:t>Explainable Deep Reinforcement Learning: State of the Art and Challenges</a:t>
            </a:r>
          </a:p>
          <a:p>
            <a:r>
              <a:rPr lang="ru-RU" dirty="0"/>
              <a:t>https://arxiv.org/abs/2301.09937</a:t>
            </a:r>
          </a:p>
        </p:txBody>
      </p:sp>
    </p:spTree>
    <p:extLst>
      <p:ext uri="{BB962C8B-B14F-4D97-AF65-F5344CB8AC3E}">
        <p14:creationId xmlns:p14="http://schemas.microsoft.com/office/powerpoint/2010/main" val="174189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D79C8D-03BF-4B22-90F2-605C12473396}"/>
              </a:ext>
            </a:extLst>
          </p:cNvPr>
          <p:cNvSpPr>
            <a:spLocks noGrp="1"/>
          </p:cNvSpPr>
          <p:nvPr>
            <p:ph type="title"/>
          </p:nvPr>
        </p:nvSpPr>
        <p:spPr/>
        <p:txBody>
          <a:bodyPr/>
          <a:lstStyle/>
          <a:p>
            <a:r>
              <a:rPr lang="ru-RU" dirty="0"/>
              <a:t>Полезные ссылки</a:t>
            </a:r>
          </a:p>
        </p:txBody>
      </p:sp>
      <p:sp>
        <p:nvSpPr>
          <p:cNvPr id="3" name="Прямоугольник 2">
            <a:extLst>
              <a:ext uri="{FF2B5EF4-FFF2-40B4-BE49-F238E27FC236}">
                <a16:creationId xmlns:a16="http://schemas.microsoft.com/office/drawing/2014/main" id="{B4DADAB3-5ECF-485A-91AF-A831D29EB08A}"/>
              </a:ext>
            </a:extLst>
          </p:cNvPr>
          <p:cNvSpPr/>
          <p:nvPr/>
        </p:nvSpPr>
        <p:spPr>
          <a:xfrm>
            <a:off x="838200" y="1434479"/>
            <a:ext cx="10406743" cy="4832092"/>
          </a:xfrm>
          <a:prstGeom prst="rect">
            <a:avLst/>
          </a:prstGeom>
        </p:spPr>
        <p:txBody>
          <a:bodyPr wrap="square">
            <a:spAutoFit/>
          </a:bodyPr>
          <a:lstStyle/>
          <a:p>
            <a:pPr marL="285750" indent="-285750">
              <a:buFont typeface="Arial" panose="020B0604020202020204" pitchFamily="34" charset="0"/>
              <a:buChar char="•"/>
            </a:pPr>
            <a:r>
              <a:rPr lang="en-US" sz="2800" dirty="0"/>
              <a:t>ODS.ai </a:t>
            </a:r>
            <a:r>
              <a:rPr lang="ru-RU" sz="2800" dirty="0"/>
              <a:t>курс «</a:t>
            </a:r>
            <a:r>
              <a:rPr lang="en-US" sz="2800" dirty="0"/>
              <a:t>Deep Reinforcement Learning</a:t>
            </a:r>
            <a:r>
              <a:rPr lang="ru-RU" sz="2800" dirty="0"/>
              <a:t>» </a:t>
            </a:r>
            <a:r>
              <a:rPr lang="en-US" sz="2800" dirty="0"/>
              <a:t>(</a:t>
            </a:r>
            <a:r>
              <a:rPr lang="ru-RU" sz="2800" dirty="0"/>
              <a:t>автор Антон Плаксин), </a:t>
            </a:r>
            <a:r>
              <a:rPr lang="en-US" sz="2800" dirty="0">
                <a:hlinkClick r:id="rId2"/>
              </a:rPr>
              <a:t>https://ods.ai/tracks/drlcourse22</a:t>
            </a:r>
            <a:endParaRPr lang="ru-RU" sz="2800" dirty="0"/>
          </a:p>
          <a:p>
            <a:pPr marL="285750" indent="-285750">
              <a:buFont typeface="Arial" panose="020B0604020202020204" pitchFamily="34" charset="0"/>
              <a:buChar char="•"/>
            </a:pPr>
            <a:r>
              <a:rPr lang="en-US" sz="2800" dirty="0">
                <a:hlinkClick r:id="rId3"/>
              </a:rPr>
              <a:t>https://github.com/imm-rl-lab/reinforcement_learning_course</a:t>
            </a:r>
            <a:r>
              <a:rPr lang="ru-RU" sz="2800" dirty="0"/>
              <a:t> (репозиторий курса Антона Плаксина с практическими заданиями и презентациями лекций)</a:t>
            </a:r>
            <a:endParaRPr lang="en-US" sz="2800" dirty="0"/>
          </a:p>
          <a:p>
            <a:pPr marL="285750" indent="-285750">
              <a:buFont typeface="Arial" panose="020B0604020202020204" pitchFamily="34" charset="0"/>
              <a:buChar char="•"/>
            </a:pPr>
            <a:r>
              <a:rPr lang="en-US" sz="2800" dirty="0">
                <a:hlinkClick r:id="rId4"/>
              </a:rPr>
              <a:t>https://github.com/thanhkien84/awesome-ExplainableAI</a:t>
            </a:r>
            <a:r>
              <a:rPr lang="ru-RU" sz="2800" dirty="0"/>
              <a:t> (обновление 2020)</a:t>
            </a:r>
          </a:p>
          <a:p>
            <a:pPr marL="285750" indent="-285750">
              <a:buFont typeface="Arial" panose="020B0604020202020204" pitchFamily="34" charset="0"/>
              <a:buChar char="•"/>
            </a:pPr>
            <a:r>
              <a:rPr lang="en-US" sz="2800" dirty="0">
                <a:hlinkClick r:id="rId5"/>
              </a:rPr>
              <a:t>https://paperswithcode.com/paper/explainability-in-deep-reinforcement-learning/review/</a:t>
            </a:r>
            <a:endParaRPr lang="en-US" sz="2800" dirty="0"/>
          </a:p>
          <a:p>
            <a:pPr marL="285750" indent="-285750">
              <a:buFont typeface="Arial" panose="020B0604020202020204" pitchFamily="34" charset="0"/>
              <a:buChar char="•"/>
            </a:pPr>
            <a:r>
              <a:rPr lang="en-US" sz="2800" dirty="0">
                <a:hlinkClick r:id="rId6"/>
              </a:rPr>
              <a:t>https://neptune.ai/blog/explainability-auditability-ml-definitions-techniques-tools</a:t>
            </a:r>
            <a:endParaRPr lang="en-US" sz="2800" dirty="0"/>
          </a:p>
        </p:txBody>
      </p:sp>
    </p:spTree>
    <p:extLst>
      <p:ext uri="{BB962C8B-B14F-4D97-AF65-F5344CB8AC3E}">
        <p14:creationId xmlns:p14="http://schemas.microsoft.com/office/powerpoint/2010/main" val="1297991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13338F-9A8A-4B32-A075-59C86D3D1C1D}"/>
              </a:ext>
            </a:extLst>
          </p:cNvPr>
          <p:cNvSpPr>
            <a:spLocks noGrp="1"/>
          </p:cNvSpPr>
          <p:nvPr>
            <p:ph type="title"/>
          </p:nvPr>
        </p:nvSpPr>
        <p:spPr/>
        <p:txBody>
          <a:bodyPr/>
          <a:lstStyle/>
          <a:p>
            <a:r>
              <a:rPr lang="ru-RU" dirty="0"/>
              <a:t>Литература</a:t>
            </a:r>
          </a:p>
        </p:txBody>
      </p:sp>
      <p:pic>
        <p:nvPicPr>
          <p:cNvPr id="4" name="Рисунок 3">
            <a:extLst>
              <a:ext uri="{FF2B5EF4-FFF2-40B4-BE49-F238E27FC236}">
                <a16:creationId xmlns:a16="http://schemas.microsoft.com/office/drawing/2014/main" id="{DDD05B10-4C00-4DD0-A16C-0BEEBCE5B090}"/>
              </a:ext>
            </a:extLst>
          </p:cNvPr>
          <p:cNvPicPr>
            <a:picLocks noChangeAspect="1"/>
          </p:cNvPicPr>
          <p:nvPr/>
        </p:nvPicPr>
        <p:blipFill>
          <a:blip r:embed="rId3"/>
          <a:stretch>
            <a:fillRect/>
          </a:stretch>
        </p:blipFill>
        <p:spPr>
          <a:xfrm>
            <a:off x="915818" y="1567151"/>
            <a:ext cx="2132181" cy="2960453"/>
          </a:xfrm>
          <a:prstGeom prst="rect">
            <a:avLst/>
          </a:prstGeom>
        </p:spPr>
      </p:pic>
      <p:pic>
        <p:nvPicPr>
          <p:cNvPr id="5" name="Рисунок 4">
            <a:extLst>
              <a:ext uri="{FF2B5EF4-FFF2-40B4-BE49-F238E27FC236}">
                <a16:creationId xmlns:a16="http://schemas.microsoft.com/office/drawing/2014/main" id="{D62D4881-3B02-4EF6-8EE8-F69353E4CA68}"/>
              </a:ext>
            </a:extLst>
          </p:cNvPr>
          <p:cNvPicPr>
            <a:picLocks noChangeAspect="1"/>
          </p:cNvPicPr>
          <p:nvPr/>
        </p:nvPicPr>
        <p:blipFill>
          <a:blip r:embed="rId4"/>
          <a:stretch>
            <a:fillRect/>
          </a:stretch>
        </p:blipFill>
        <p:spPr>
          <a:xfrm>
            <a:off x="4485426" y="1208741"/>
            <a:ext cx="2176632" cy="3199973"/>
          </a:xfrm>
          <a:prstGeom prst="rect">
            <a:avLst/>
          </a:prstGeom>
        </p:spPr>
      </p:pic>
      <p:pic>
        <p:nvPicPr>
          <p:cNvPr id="3" name="Рисунок 2">
            <a:extLst>
              <a:ext uri="{FF2B5EF4-FFF2-40B4-BE49-F238E27FC236}">
                <a16:creationId xmlns:a16="http://schemas.microsoft.com/office/drawing/2014/main" id="{5B88ECA6-3448-4EB1-AC0A-8429AE3610BB}"/>
              </a:ext>
            </a:extLst>
          </p:cNvPr>
          <p:cNvPicPr>
            <a:picLocks noChangeAspect="1"/>
          </p:cNvPicPr>
          <p:nvPr/>
        </p:nvPicPr>
        <p:blipFill>
          <a:blip r:embed="rId5"/>
          <a:stretch>
            <a:fillRect/>
          </a:stretch>
        </p:blipFill>
        <p:spPr>
          <a:xfrm>
            <a:off x="8045901" y="1208741"/>
            <a:ext cx="2431120" cy="3199973"/>
          </a:xfrm>
          <a:prstGeom prst="rect">
            <a:avLst/>
          </a:prstGeom>
        </p:spPr>
      </p:pic>
    </p:spTree>
    <p:extLst>
      <p:ext uri="{BB962C8B-B14F-4D97-AF65-F5344CB8AC3E}">
        <p14:creationId xmlns:p14="http://schemas.microsoft.com/office/powerpoint/2010/main" val="4210360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a:extLst>
              <a:ext uri="{FF2B5EF4-FFF2-40B4-BE49-F238E27FC236}">
                <a16:creationId xmlns:a16="http://schemas.microsoft.com/office/drawing/2014/main" id="{F78CFCBD-F950-4263-9902-8DDECB3CF850}"/>
              </a:ext>
            </a:extLst>
          </p:cNvPr>
          <p:cNvSpPr>
            <a:spLocks noGrp="1"/>
          </p:cNvSpPr>
          <p:nvPr>
            <p:ph type="title"/>
          </p:nvPr>
        </p:nvSpPr>
        <p:spPr>
          <a:xfrm>
            <a:off x="998538" y="1163638"/>
            <a:ext cx="3373437" cy="901700"/>
          </a:xfrm>
        </p:spPr>
        <p:txBody>
          <a:bodyPr>
            <a:normAutofit fontScale="90000"/>
          </a:bodyPr>
          <a:lstStyle/>
          <a:p>
            <a:pPr eaLnBrk="1" hangingPunct="1"/>
            <a:r>
              <a:rPr lang="ru-RU" altLang="ru-RU"/>
              <a:t>Спасибо за внимание</a:t>
            </a:r>
          </a:p>
        </p:txBody>
      </p:sp>
      <p:pic>
        <p:nvPicPr>
          <p:cNvPr id="21507" name="Рисунок 9" descr="Me.jpg">
            <a:extLst>
              <a:ext uri="{FF2B5EF4-FFF2-40B4-BE49-F238E27FC236}">
                <a16:creationId xmlns:a16="http://schemas.microsoft.com/office/drawing/2014/main" id="{DB7F9416-9A12-477B-9663-C53C89FA7A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32750" y="1806575"/>
            <a:ext cx="20637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Содержимое 2">
            <a:extLst>
              <a:ext uri="{FF2B5EF4-FFF2-40B4-BE49-F238E27FC236}">
                <a16:creationId xmlns:a16="http://schemas.microsoft.com/office/drawing/2014/main" id="{CE505F87-5462-475A-BE91-BFD348D5DA2A}"/>
              </a:ext>
            </a:extLst>
          </p:cNvPr>
          <p:cNvSpPr txBox="1">
            <a:spLocks/>
          </p:cNvSpPr>
          <p:nvPr/>
        </p:nvSpPr>
        <p:spPr>
          <a:xfrm>
            <a:off x="898525" y="5065713"/>
            <a:ext cx="2711450" cy="947737"/>
          </a:xfrm>
          <a:prstGeom prst="rect">
            <a:avLst/>
          </a:prstGeom>
        </p:spPr>
        <p:txBody>
          <a:bodyPr>
            <a:normAutofit fontScale="92500" lnSpcReduction="20000"/>
          </a:bodyPr>
          <a:lstStyle/>
          <a:p>
            <a:pPr marL="128588" indent="-128588" eaLnBrk="1" fontAlgn="auto" hangingPunct="1">
              <a:lnSpc>
                <a:spcPct val="90000"/>
              </a:lnSpc>
              <a:spcBef>
                <a:spcPts val="563"/>
              </a:spcBef>
              <a:spcAft>
                <a:spcPts val="0"/>
              </a:spcAft>
              <a:defRPr/>
            </a:pPr>
            <a:r>
              <a:rPr lang="ru-RU" dirty="0">
                <a:latin typeface="+mn-lt"/>
                <a:cs typeface="+mn-cs"/>
              </a:rPr>
              <a:t>С уважением,</a:t>
            </a:r>
          </a:p>
          <a:p>
            <a:pPr marL="128588" indent="-128588" eaLnBrk="1" fontAlgn="auto" hangingPunct="1">
              <a:lnSpc>
                <a:spcPct val="90000"/>
              </a:lnSpc>
              <a:spcBef>
                <a:spcPts val="563"/>
              </a:spcBef>
              <a:spcAft>
                <a:spcPts val="0"/>
              </a:spcAft>
              <a:defRPr/>
            </a:pPr>
            <a:r>
              <a:rPr lang="ru-RU" b="1" dirty="0">
                <a:latin typeface="+mn-lt"/>
                <a:cs typeface="+mn-cs"/>
              </a:rPr>
              <a:t>Чернышов Юрий</a:t>
            </a:r>
            <a:endParaRPr lang="en-US" b="1" dirty="0">
              <a:latin typeface="+mn-lt"/>
              <a:cs typeface="+mn-cs"/>
            </a:endParaRPr>
          </a:p>
          <a:p>
            <a:pPr eaLnBrk="1" fontAlgn="auto" hangingPunct="1">
              <a:spcBef>
                <a:spcPts val="0"/>
              </a:spcBef>
              <a:spcAft>
                <a:spcPts val="0"/>
              </a:spcAft>
              <a:defRPr/>
            </a:pPr>
            <a:r>
              <a:rPr lang="en-US" dirty="0" err="1">
                <a:latin typeface="+mn-lt"/>
                <a:cs typeface="+mn-cs"/>
                <a:hlinkClick r:id="rId3"/>
              </a:rPr>
              <a:t>ychernyshov@udv.group</a:t>
            </a:r>
            <a:endParaRPr lang="en-US" dirty="0">
              <a:latin typeface="+mn-lt"/>
              <a:cs typeface="+mn-cs"/>
            </a:endParaRPr>
          </a:p>
          <a:p>
            <a:pPr eaLnBrk="1" fontAlgn="auto" hangingPunct="1">
              <a:spcBef>
                <a:spcPts val="0"/>
              </a:spcBef>
              <a:spcAft>
                <a:spcPts val="0"/>
              </a:spcAft>
              <a:defRPr/>
            </a:pPr>
            <a:r>
              <a:rPr lang="en-US" dirty="0">
                <a:latin typeface="+mn-lt"/>
                <a:cs typeface="+mn-cs"/>
              </a:rPr>
              <a:t>@</a:t>
            </a:r>
            <a:r>
              <a:rPr lang="en-US" dirty="0" err="1">
                <a:latin typeface="+mn-lt"/>
                <a:cs typeface="+mn-cs"/>
              </a:rPr>
              <a:t>yuchernyshov</a:t>
            </a:r>
            <a:endParaRPr lang="ru-RU" dirty="0">
              <a:latin typeface="+mn-lt"/>
              <a:cs typeface="+mn-cs"/>
            </a:endParaRPr>
          </a:p>
          <a:p>
            <a:pPr marL="128588" indent="-128588" eaLnBrk="1" fontAlgn="auto" hangingPunct="1">
              <a:lnSpc>
                <a:spcPct val="90000"/>
              </a:lnSpc>
              <a:spcBef>
                <a:spcPts val="563"/>
              </a:spcBef>
              <a:spcAft>
                <a:spcPts val="0"/>
              </a:spcAft>
              <a:buFont typeface="Arial" panose="020B0604020202020204" pitchFamily="34" charset="0"/>
              <a:buChar char="•"/>
              <a:defRPr/>
            </a:pPr>
            <a:endParaRPr lang="ru-RU" dirty="0">
              <a:latin typeface="+mn-lt"/>
              <a:cs typeface="+mn-cs"/>
            </a:endParaRPr>
          </a:p>
          <a:p>
            <a:pPr marL="128588" indent="-128588" eaLnBrk="1" fontAlgn="auto" hangingPunct="1">
              <a:lnSpc>
                <a:spcPct val="90000"/>
              </a:lnSpc>
              <a:spcBef>
                <a:spcPts val="563"/>
              </a:spcBef>
              <a:spcAft>
                <a:spcPts val="0"/>
              </a:spcAft>
              <a:buFont typeface="Arial" panose="020B0604020202020204" pitchFamily="34" charset="0"/>
              <a:buChar char="•"/>
              <a:defRPr/>
            </a:pPr>
            <a:endParaRPr lang="en-US" dirty="0">
              <a:latin typeface="+mn-lt"/>
              <a:cs typeface="+mn-cs"/>
            </a:endParaRPr>
          </a:p>
        </p:txBody>
      </p:sp>
      <p:sp>
        <p:nvSpPr>
          <p:cNvPr id="18437" name="TextBox 1">
            <a:extLst>
              <a:ext uri="{FF2B5EF4-FFF2-40B4-BE49-F238E27FC236}">
                <a16:creationId xmlns:a16="http://schemas.microsoft.com/office/drawing/2014/main" id="{4885569A-9963-4C6E-9645-22D94D369EE5}"/>
              </a:ext>
            </a:extLst>
          </p:cNvPr>
          <p:cNvSpPr txBox="1">
            <a:spLocks noChangeArrowheads="1"/>
          </p:cNvSpPr>
          <p:nvPr/>
        </p:nvSpPr>
        <p:spPr bwMode="auto">
          <a:xfrm>
            <a:off x="898525" y="3822700"/>
            <a:ext cx="38862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ru-RU" altLang="ru-RU" sz="1050" i="1" dirty="0">
                <a:latin typeface="Arial" panose="020B0604020202020204" pitchFamily="34" charset="0"/>
              </a:rPr>
              <a:t>Дорогие друзья, если Вам интересна тема</a:t>
            </a:r>
          </a:p>
          <a:p>
            <a:pPr eaLnBrk="1" hangingPunct="1">
              <a:lnSpc>
                <a:spcPct val="100000"/>
              </a:lnSpc>
              <a:spcBef>
                <a:spcPct val="0"/>
              </a:spcBef>
              <a:buFontTx/>
              <a:buNone/>
              <a:defRPr/>
            </a:pPr>
            <a:r>
              <a:rPr lang="ru-RU" altLang="ru-RU" sz="1050" i="1" dirty="0">
                <a:latin typeface="Arial" panose="020B0604020202020204" pitchFamily="34" charset="0"/>
              </a:rPr>
              <a:t>машинного обучения, присоединяйтесь к командам</a:t>
            </a:r>
          </a:p>
          <a:p>
            <a:pPr eaLnBrk="1" hangingPunct="1">
              <a:lnSpc>
                <a:spcPct val="100000"/>
              </a:lnSpc>
              <a:spcBef>
                <a:spcPct val="0"/>
              </a:spcBef>
              <a:buFontTx/>
              <a:buNone/>
              <a:defRPr/>
            </a:pPr>
            <a:r>
              <a:rPr lang="ru-RU" altLang="ru-RU" sz="1050" i="1" dirty="0">
                <a:latin typeface="Arial" panose="020B0604020202020204" pitchFamily="34" charset="0"/>
              </a:rPr>
              <a:t>Исследовательского центра </a:t>
            </a:r>
            <a:r>
              <a:rPr lang="en-US" altLang="ru-RU" sz="1050" i="1" dirty="0">
                <a:latin typeface="Arial" panose="020B0604020202020204" pitchFamily="34" charset="0"/>
              </a:rPr>
              <a:t>UDV Group </a:t>
            </a:r>
            <a:r>
              <a:rPr lang="ru-RU" altLang="ru-RU" sz="1050" i="1" dirty="0">
                <a:latin typeface="Arial" panose="020B0604020202020204" pitchFamily="34" charset="0"/>
              </a:rPr>
              <a:t>или</a:t>
            </a:r>
          </a:p>
          <a:p>
            <a:pPr eaLnBrk="1" hangingPunct="1">
              <a:lnSpc>
                <a:spcPct val="100000"/>
              </a:lnSpc>
              <a:spcBef>
                <a:spcPct val="0"/>
              </a:spcBef>
              <a:buFontTx/>
              <a:buNone/>
              <a:defRPr/>
            </a:pPr>
            <a:r>
              <a:rPr lang="ru-RU" altLang="ru-RU" sz="1050" i="1" dirty="0">
                <a:latin typeface="Arial" panose="020B0604020202020204" pitchFamily="34" charset="0"/>
              </a:rPr>
              <a:t>УрФУ, в которых я занимаюсь вопросами применения </a:t>
            </a:r>
            <a:r>
              <a:rPr lang="en-US" altLang="ru-RU" sz="1050" i="1" dirty="0">
                <a:latin typeface="Arial" panose="020B0604020202020204" pitchFamily="34" charset="0"/>
              </a:rPr>
              <a:t>ML</a:t>
            </a:r>
            <a:endParaRPr lang="ru-RU" altLang="ru-RU" sz="1050" i="1" dirty="0">
              <a:latin typeface="Arial" panose="020B0604020202020204" pitchFamily="34" charset="0"/>
            </a:endParaRPr>
          </a:p>
          <a:p>
            <a:pPr eaLnBrk="1" hangingPunct="1">
              <a:lnSpc>
                <a:spcPct val="100000"/>
              </a:lnSpc>
              <a:spcBef>
                <a:spcPct val="0"/>
              </a:spcBef>
              <a:buFontTx/>
              <a:buNone/>
              <a:defRPr/>
            </a:pPr>
            <a:r>
              <a:rPr lang="ru-RU" altLang="ru-RU" sz="1050" i="1" dirty="0">
                <a:latin typeface="Arial" panose="020B0604020202020204" pitchFamily="34" charset="0"/>
              </a:rPr>
              <a:t>для различных производственных задач, в том числе для</a:t>
            </a:r>
          </a:p>
          <a:p>
            <a:pPr eaLnBrk="1" hangingPunct="1">
              <a:lnSpc>
                <a:spcPct val="100000"/>
              </a:lnSpc>
              <a:spcBef>
                <a:spcPct val="0"/>
              </a:spcBef>
              <a:buFontTx/>
              <a:buNone/>
              <a:defRPr/>
            </a:pPr>
            <a:r>
              <a:rPr lang="ru-RU" altLang="ru-RU" sz="1050" i="1" dirty="0">
                <a:latin typeface="Arial" panose="020B0604020202020204" pitchFamily="34" charset="0"/>
              </a:rPr>
              <a:t>Информационной безопасности.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CA50DB-23E7-4832-8B1F-69EC82D7BD74}"/>
              </a:ext>
            </a:extLst>
          </p:cNvPr>
          <p:cNvSpPr>
            <a:spLocks noGrp="1"/>
          </p:cNvSpPr>
          <p:nvPr>
            <p:ph type="title"/>
          </p:nvPr>
        </p:nvSpPr>
        <p:spPr>
          <a:xfrm>
            <a:off x="838200" y="365126"/>
            <a:ext cx="10515600" cy="756104"/>
          </a:xfrm>
        </p:spPr>
        <p:txBody>
          <a:bodyPr/>
          <a:lstStyle/>
          <a:p>
            <a:r>
              <a:rPr lang="ru-RU" dirty="0"/>
              <a:t>Дополнительные сведения</a:t>
            </a:r>
          </a:p>
        </p:txBody>
      </p:sp>
      <p:sp>
        <p:nvSpPr>
          <p:cNvPr id="3" name="TextBox 2">
            <a:extLst>
              <a:ext uri="{FF2B5EF4-FFF2-40B4-BE49-F238E27FC236}">
                <a16:creationId xmlns:a16="http://schemas.microsoft.com/office/drawing/2014/main" id="{E6A2D7FD-F8FB-4652-9B98-70312CCC836F}"/>
              </a:ext>
            </a:extLst>
          </p:cNvPr>
          <p:cNvSpPr txBox="1"/>
          <p:nvPr/>
        </p:nvSpPr>
        <p:spPr>
          <a:xfrm>
            <a:off x="738478" y="1832203"/>
            <a:ext cx="1001334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13.04.2019 </a:t>
            </a:r>
            <a:r>
              <a:rPr lang="en-US" dirty="0" err="1"/>
              <a:t>OpenAI</a:t>
            </a:r>
            <a:r>
              <a:rPr lang="en-US" dirty="0"/>
              <a:t> Five </a:t>
            </a:r>
            <a:r>
              <a:rPr lang="ru-RU" dirty="0"/>
              <a:t>официально победили чемпионов мира по </a:t>
            </a:r>
            <a:r>
              <a:rPr lang="en-US" dirty="0" err="1"/>
              <a:t>Dota</a:t>
            </a:r>
            <a:r>
              <a:rPr lang="en-US" dirty="0"/>
              <a:t> 2</a:t>
            </a:r>
            <a:r>
              <a:rPr lang="ru-RU" dirty="0"/>
              <a:t> </a:t>
            </a:r>
          </a:p>
          <a:p>
            <a:pPr marL="285750" indent="-285750">
              <a:buFont typeface="Arial" panose="020B0604020202020204" pitchFamily="34" charset="0"/>
              <a:buChar char="•"/>
            </a:pPr>
            <a:r>
              <a:rPr lang="en-US" dirty="0"/>
              <a:t>RLHF </a:t>
            </a:r>
            <a:r>
              <a:rPr lang="ru-RU" dirty="0"/>
              <a:t>это </a:t>
            </a:r>
            <a:r>
              <a:rPr lang="en-US" dirty="0"/>
              <a:t>RL </a:t>
            </a:r>
            <a:r>
              <a:rPr lang="ru-RU" dirty="0"/>
              <a:t>с обратной связью от человека (</a:t>
            </a:r>
            <a:r>
              <a:rPr lang="en-US" dirty="0"/>
              <a:t>RL with Human Feedback</a:t>
            </a:r>
            <a:r>
              <a:rPr lang="ru-RU" dirty="0"/>
              <a:t>)</a:t>
            </a:r>
            <a:r>
              <a:rPr lang="en-US" dirty="0"/>
              <a:t>. </a:t>
            </a:r>
            <a:r>
              <a:rPr lang="ru-RU" dirty="0"/>
              <a:t>Является частью </a:t>
            </a:r>
            <a:r>
              <a:rPr lang="en-US" dirty="0" err="1"/>
              <a:t>ChatGPT</a:t>
            </a:r>
            <a:endParaRPr lang="en-US" dirty="0"/>
          </a:p>
          <a:p>
            <a:pPr marL="285750" indent="-285750">
              <a:buFont typeface="Arial" panose="020B0604020202020204" pitchFamily="34" charset="0"/>
              <a:buChar char="•"/>
            </a:pPr>
            <a:r>
              <a:rPr lang="en-US" dirty="0" err="1"/>
              <a:t>DeepLIFT</a:t>
            </a:r>
            <a:r>
              <a:rPr lang="en-US" dirty="0"/>
              <a:t> (deep learning important features)</a:t>
            </a:r>
          </a:p>
          <a:p>
            <a:pPr marL="742950" lvl="1" indent="-285750">
              <a:buFont typeface="Arial" panose="020B0604020202020204" pitchFamily="34" charset="0"/>
              <a:buChar char="•"/>
            </a:pPr>
            <a:r>
              <a:rPr lang="en-US" dirty="0"/>
              <a:t>Learning Important Features Through Propagating Activation Differences, </a:t>
            </a:r>
            <a:r>
              <a:rPr lang="en-US" dirty="0">
                <a:hlinkClick r:id="rId2">
                  <a:extLst>
                    <a:ext uri="{A12FA001-AC4F-418D-AE19-62706E023703}">
                      <ahyp:hlinkClr xmlns:ahyp="http://schemas.microsoft.com/office/drawing/2018/hyperlinkcolor" val="tx"/>
                    </a:ext>
                  </a:extLst>
                </a:hlinkClick>
              </a:rPr>
              <a:t>https://arxiv.org/pdf/1704.02685.pdf</a:t>
            </a:r>
            <a:endParaRPr lang="en-US" dirty="0"/>
          </a:p>
          <a:p>
            <a:pPr marL="742950" lvl="1" indent="-285750">
              <a:buFont typeface="Arial" panose="020B0604020202020204" pitchFamily="34" charset="0"/>
              <a:buChar char="•"/>
            </a:pPr>
            <a:r>
              <a:rPr lang="en-US" dirty="0"/>
              <a:t>Utilizing Explainable AI for Quantization and Pruning of Deep Neural Networks, </a:t>
            </a:r>
            <a:r>
              <a:rPr lang="ru-RU" dirty="0"/>
              <a:t>https://arxiv.org/abs/2008.09072</a:t>
            </a:r>
          </a:p>
          <a:p>
            <a:endParaRPr lang="en-US" dirty="0"/>
          </a:p>
          <a:p>
            <a:endParaRPr lang="ru-RU" dirty="0"/>
          </a:p>
        </p:txBody>
      </p:sp>
    </p:spTree>
    <p:extLst>
      <p:ext uri="{BB962C8B-B14F-4D97-AF65-F5344CB8AC3E}">
        <p14:creationId xmlns:p14="http://schemas.microsoft.com/office/powerpoint/2010/main" val="65724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A62176-9CD7-446F-ADE9-C5A9B268FF86}"/>
              </a:ext>
            </a:extLst>
          </p:cNvPr>
          <p:cNvSpPr>
            <a:spLocks noGrp="1"/>
          </p:cNvSpPr>
          <p:nvPr>
            <p:ph type="title"/>
          </p:nvPr>
        </p:nvSpPr>
        <p:spPr>
          <a:xfrm>
            <a:off x="577687" y="275163"/>
            <a:ext cx="10515600" cy="683339"/>
          </a:xfrm>
        </p:spPr>
        <p:txBody>
          <a:bodyPr>
            <a:normAutofit fontScale="90000"/>
          </a:bodyPr>
          <a:lstStyle/>
          <a:p>
            <a:r>
              <a:rPr lang="ru-RU" dirty="0"/>
              <a:t>Адаптивные контроллеры</a:t>
            </a:r>
            <a:r>
              <a:rPr lang="en-US" dirty="0"/>
              <a:t> </a:t>
            </a:r>
            <a:r>
              <a:rPr lang="ru-RU" dirty="0"/>
              <a:t>и управление</a:t>
            </a:r>
          </a:p>
        </p:txBody>
      </p:sp>
      <p:pic>
        <p:nvPicPr>
          <p:cNvPr id="3" name="Рисунок 2">
            <a:extLst>
              <a:ext uri="{FF2B5EF4-FFF2-40B4-BE49-F238E27FC236}">
                <a16:creationId xmlns:a16="http://schemas.microsoft.com/office/drawing/2014/main" id="{6D693740-D726-4DF3-8EA5-30D4DE2D6270}"/>
              </a:ext>
            </a:extLst>
          </p:cNvPr>
          <p:cNvPicPr>
            <a:picLocks noChangeAspect="1"/>
          </p:cNvPicPr>
          <p:nvPr/>
        </p:nvPicPr>
        <p:blipFill>
          <a:blip r:embed="rId2"/>
          <a:stretch>
            <a:fillRect/>
          </a:stretch>
        </p:blipFill>
        <p:spPr>
          <a:xfrm>
            <a:off x="8322660" y="1417797"/>
            <a:ext cx="3597878" cy="4022406"/>
          </a:xfrm>
          <a:prstGeom prst="rect">
            <a:avLst/>
          </a:prstGeom>
        </p:spPr>
      </p:pic>
      <p:sp>
        <p:nvSpPr>
          <p:cNvPr id="4" name="Прямоугольник 3">
            <a:extLst>
              <a:ext uri="{FF2B5EF4-FFF2-40B4-BE49-F238E27FC236}">
                <a16:creationId xmlns:a16="http://schemas.microsoft.com/office/drawing/2014/main" id="{0BC645D1-295B-4FB2-A2C0-1A8E1CD0FB21}"/>
              </a:ext>
            </a:extLst>
          </p:cNvPr>
          <p:cNvSpPr/>
          <p:nvPr/>
        </p:nvSpPr>
        <p:spPr>
          <a:xfrm>
            <a:off x="8977313" y="5560284"/>
            <a:ext cx="2943225" cy="707886"/>
          </a:xfrm>
          <a:prstGeom prst="rect">
            <a:avLst/>
          </a:prstGeom>
        </p:spPr>
        <p:txBody>
          <a:bodyPr wrap="square">
            <a:spAutoFit/>
          </a:bodyPr>
          <a:lstStyle/>
          <a:p>
            <a:endParaRPr lang="ru-RU" sz="2000" dirty="0">
              <a:solidFill>
                <a:srgbClr val="000000"/>
              </a:solidFill>
              <a:latin typeface="Times New Roman" panose="02020603050405020304" pitchFamily="18" charset="0"/>
            </a:endParaRPr>
          </a:p>
          <a:p>
            <a:r>
              <a:rPr lang="en-US" sz="2000" dirty="0">
                <a:solidFill>
                  <a:srgbClr val="000000"/>
                </a:solidFill>
                <a:latin typeface="Times New Roman" panose="02020603050405020304" pitchFamily="18" charset="0"/>
              </a:rPr>
              <a:t> </a:t>
            </a:r>
            <a:r>
              <a:rPr lang="en-US" dirty="0">
                <a:solidFill>
                  <a:srgbClr val="111111"/>
                </a:solidFill>
                <a:latin typeface="Roboto"/>
                <a:cs typeface="Times New Roman" panose="02020603050405020304" pitchFamily="18" charset="0"/>
              </a:rPr>
              <a:t>https://itrust.sutd.edu.sg/ </a:t>
            </a:r>
            <a:endParaRPr lang="ru-RU" dirty="0">
              <a:solidFill>
                <a:srgbClr val="111111"/>
              </a:solidFill>
              <a:latin typeface="Roboto"/>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B70864A2-B93A-4C24-9C28-0BDC651CE04E}"/>
              </a:ext>
            </a:extLst>
          </p:cNvPr>
          <p:cNvSpPr/>
          <p:nvPr/>
        </p:nvSpPr>
        <p:spPr>
          <a:xfrm>
            <a:off x="6611120" y="6268170"/>
            <a:ext cx="5218160" cy="369332"/>
          </a:xfrm>
          <a:prstGeom prst="rect">
            <a:avLst/>
          </a:prstGeom>
        </p:spPr>
        <p:txBody>
          <a:bodyPr wrap="none">
            <a:spAutoFit/>
          </a:bodyPr>
          <a:lstStyle/>
          <a:p>
            <a:r>
              <a:rPr lang="ru-RU" dirty="0">
                <a:solidFill>
                  <a:srgbClr val="111111"/>
                </a:solidFill>
                <a:latin typeface="Roboto"/>
                <a:ea typeface="Times New Roman" panose="02020603050405020304" pitchFamily="18" charset="0"/>
                <a:cs typeface="Times New Roman" panose="02020603050405020304" pitchFamily="18" charset="0"/>
              </a:rPr>
              <a:t>https://www.youtube.com/watch?v=i4vCG4clNZQ</a:t>
            </a:r>
            <a:endParaRPr lang="ru-RU" dirty="0"/>
          </a:p>
        </p:txBody>
      </p:sp>
      <p:sp>
        <p:nvSpPr>
          <p:cNvPr id="7" name="Прямоугольник 6">
            <a:extLst>
              <a:ext uri="{FF2B5EF4-FFF2-40B4-BE49-F238E27FC236}">
                <a16:creationId xmlns:a16="http://schemas.microsoft.com/office/drawing/2014/main" id="{3FBBB018-0451-4E08-B7D2-FB23E6090592}"/>
              </a:ext>
            </a:extLst>
          </p:cNvPr>
          <p:cNvSpPr/>
          <p:nvPr/>
        </p:nvSpPr>
        <p:spPr>
          <a:xfrm>
            <a:off x="541538" y="5237118"/>
            <a:ext cx="6828091" cy="646331"/>
          </a:xfrm>
          <a:prstGeom prst="rect">
            <a:avLst/>
          </a:prstGeom>
        </p:spPr>
        <p:txBody>
          <a:bodyPr wrap="square">
            <a:spAutoFit/>
          </a:bodyPr>
          <a:lstStyle/>
          <a:p>
            <a:r>
              <a:rPr lang="ru-RU" dirty="0"/>
              <a:t>https://www.researchgate.net/publication/328813522_Towards_plugplay_smart_thermostats_inspired_by_reinforcement_learning</a:t>
            </a:r>
          </a:p>
        </p:txBody>
      </p:sp>
      <p:sp>
        <p:nvSpPr>
          <p:cNvPr id="8" name="Прямоугольник 7">
            <a:extLst>
              <a:ext uri="{FF2B5EF4-FFF2-40B4-BE49-F238E27FC236}">
                <a16:creationId xmlns:a16="http://schemas.microsoft.com/office/drawing/2014/main" id="{93336360-06FC-434F-AA74-3E79DED8C5D6}"/>
              </a:ext>
            </a:extLst>
          </p:cNvPr>
          <p:cNvSpPr/>
          <p:nvPr/>
        </p:nvSpPr>
        <p:spPr>
          <a:xfrm>
            <a:off x="541538" y="4398426"/>
            <a:ext cx="6096000" cy="646331"/>
          </a:xfrm>
          <a:prstGeom prst="rect">
            <a:avLst/>
          </a:prstGeom>
        </p:spPr>
        <p:txBody>
          <a:bodyPr>
            <a:spAutoFit/>
          </a:bodyPr>
          <a:lstStyle/>
          <a:p>
            <a:r>
              <a:rPr lang="ru-RU" dirty="0"/>
              <a:t>https://www.deepmind.com/blog/deepmind-ai-reduces-google-data-centre-cooling-bill-by-40</a:t>
            </a:r>
          </a:p>
        </p:txBody>
      </p:sp>
      <p:pic>
        <p:nvPicPr>
          <p:cNvPr id="9" name="Рисунок 8">
            <a:extLst>
              <a:ext uri="{FF2B5EF4-FFF2-40B4-BE49-F238E27FC236}">
                <a16:creationId xmlns:a16="http://schemas.microsoft.com/office/drawing/2014/main" id="{FD2E6C20-11CD-4D23-B4F1-5FEF59775EC9}"/>
              </a:ext>
            </a:extLst>
          </p:cNvPr>
          <p:cNvPicPr>
            <a:picLocks noChangeAspect="1"/>
          </p:cNvPicPr>
          <p:nvPr/>
        </p:nvPicPr>
        <p:blipFill>
          <a:blip r:embed="rId3"/>
          <a:stretch>
            <a:fillRect/>
          </a:stretch>
        </p:blipFill>
        <p:spPr>
          <a:xfrm>
            <a:off x="629775" y="1464809"/>
            <a:ext cx="4638911" cy="2365961"/>
          </a:xfrm>
          <a:prstGeom prst="rect">
            <a:avLst/>
          </a:prstGeom>
        </p:spPr>
      </p:pic>
    </p:spTree>
    <p:extLst>
      <p:ext uri="{BB962C8B-B14F-4D97-AF65-F5344CB8AC3E}">
        <p14:creationId xmlns:p14="http://schemas.microsoft.com/office/powerpoint/2010/main" val="399410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A62176-9CD7-446F-ADE9-C5A9B268FF86}"/>
              </a:ext>
            </a:extLst>
          </p:cNvPr>
          <p:cNvSpPr>
            <a:spLocks noGrp="1"/>
          </p:cNvSpPr>
          <p:nvPr>
            <p:ph type="title"/>
          </p:nvPr>
        </p:nvSpPr>
        <p:spPr>
          <a:xfrm>
            <a:off x="838200" y="365126"/>
            <a:ext cx="10515600" cy="886732"/>
          </a:xfrm>
        </p:spPr>
        <p:txBody>
          <a:bodyPr/>
          <a:lstStyle/>
          <a:p>
            <a:r>
              <a:rPr lang="ru-RU" dirty="0"/>
              <a:t>Поиск оптимального пути</a:t>
            </a:r>
          </a:p>
        </p:txBody>
      </p:sp>
      <p:sp>
        <p:nvSpPr>
          <p:cNvPr id="4" name="Прямоугольник 3">
            <a:extLst>
              <a:ext uri="{FF2B5EF4-FFF2-40B4-BE49-F238E27FC236}">
                <a16:creationId xmlns:a16="http://schemas.microsoft.com/office/drawing/2014/main" id="{F9DBA1BE-FA24-461D-AEF6-1D555A122B36}"/>
              </a:ext>
            </a:extLst>
          </p:cNvPr>
          <p:cNvSpPr/>
          <p:nvPr/>
        </p:nvSpPr>
        <p:spPr>
          <a:xfrm>
            <a:off x="565862" y="5965762"/>
            <a:ext cx="9585829" cy="369332"/>
          </a:xfrm>
          <a:prstGeom prst="rect">
            <a:avLst/>
          </a:prstGeom>
        </p:spPr>
        <p:txBody>
          <a:bodyPr wrap="none">
            <a:spAutoFit/>
          </a:bodyPr>
          <a:lstStyle/>
          <a:p>
            <a:r>
              <a:rPr lang="ru-RU" dirty="0">
                <a:hlinkClick r:id="rId2"/>
              </a:rPr>
              <a:t>https://github.com/MattChanTK/gym-maze</a:t>
            </a:r>
            <a:r>
              <a:rPr lang="en-US" dirty="0"/>
              <a:t> (</a:t>
            </a:r>
            <a:r>
              <a:rPr lang="ru-RU" dirty="0"/>
              <a:t>последнее обновление репозитория три года назад</a:t>
            </a:r>
            <a:r>
              <a:rPr lang="en-US" dirty="0"/>
              <a:t>)</a:t>
            </a:r>
            <a:endParaRPr lang="ru-RU" dirty="0"/>
          </a:p>
        </p:txBody>
      </p:sp>
      <p:pic>
        <p:nvPicPr>
          <p:cNvPr id="5" name="Рисунок 4">
            <a:extLst>
              <a:ext uri="{FF2B5EF4-FFF2-40B4-BE49-F238E27FC236}">
                <a16:creationId xmlns:a16="http://schemas.microsoft.com/office/drawing/2014/main" id="{374A7AD6-90AF-4303-8327-52B0A9518743}"/>
              </a:ext>
            </a:extLst>
          </p:cNvPr>
          <p:cNvPicPr>
            <a:picLocks noChangeAspect="1"/>
          </p:cNvPicPr>
          <p:nvPr/>
        </p:nvPicPr>
        <p:blipFill>
          <a:blip r:embed="rId3"/>
          <a:stretch>
            <a:fillRect/>
          </a:stretch>
        </p:blipFill>
        <p:spPr>
          <a:xfrm>
            <a:off x="838200" y="1416247"/>
            <a:ext cx="3724795" cy="3677163"/>
          </a:xfrm>
          <a:prstGeom prst="rect">
            <a:avLst/>
          </a:prstGeom>
        </p:spPr>
      </p:pic>
    </p:spTree>
    <p:extLst>
      <p:ext uri="{BB962C8B-B14F-4D97-AF65-F5344CB8AC3E}">
        <p14:creationId xmlns:p14="http://schemas.microsoft.com/office/powerpoint/2010/main" val="3288516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A62176-9CD7-446F-ADE9-C5A9B268FF86}"/>
              </a:ext>
            </a:extLst>
          </p:cNvPr>
          <p:cNvSpPr>
            <a:spLocks noGrp="1"/>
          </p:cNvSpPr>
          <p:nvPr>
            <p:ph type="title"/>
          </p:nvPr>
        </p:nvSpPr>
        <p:spPr>
          <a:xfrm>
            <a:off x="838200" y="365126"/>
            <a:ext cx="10515600" cy="952046"/>
          </a:xfrm>
        </p:spPr>
        <p:txBody>
          <a:bodyPr/>
          <a:lstStyle/>
          <a:p>
            <a:r>
              <a:rPr lang="en-US" dirty="0"/>
              <a:t>RL </a:t>
            </a:r>
            <a:r>
              <a:rPr lang="ru-RU" dirty="0"/>
              <a:t>в кибербезопасности</a:t>
            </a:r>
          </a:p>
        </p:txBody>
      </p:sp>
      <p:sp>
        <p:nvSpPr>
          <p:cNvPr id="3" name="TextBox 2">
            <a:extLst>
              <a:ext uri="{FF2B5EF4-FFF2-40B4-BE49-F238E27FC236}">
                <a16:creationId xmlns:a16="http://schemas.microsoft.com/office/drawing/2014/main" id="{47C03420-D9E1-4E70-86B2-20B67B1D75BE}"/>
              </a:ext>
            </a:extLst>
          </p:cNvPr>
          <p:cNvSpPr txBox="1"/>
          <p:nvPr/>
        </p:nvSpPr>
        <p:spPr>
          <a:xfrm>
            <a:off x="569487" y="3715158"/>
            <a:ext cx="11053026" cy="923330"/>
          </a:xfrm>
          <a:prstGeom prst="rect">
            <a:avLst/>
          </a:prstGeom>
          <a:noFill/>
        </p:spPr>
        <p:txBody>
          <a:bodyPr wrap="none" rtlCol="0">
            <a:spAutoFit/>
          </a:bodyPr>
          <a:lstStyle/>
          <a:p>
            <a:r>
              <a:rPr lang="ru-RU" dirty="0"/>
              <a:t>Примеры из книги </a:t>
            </a:r>
            <a:r>
              <a:rPr lang="en-US" dirty="0" err="1"/>
              <a:t>C.Li</a:t>
            </a:r>
            <a:r>
              <a:rPr lang="en-US" dirty="0"/>
              <a:t>, </a:t>
            </a:r>
            <a:r>
              <a:rPr lang="en-US" dirty="0" err="1"/>
              <a:t>M.Qiu</a:t>
            </a:r>
            <a:r>
              <a:rPr lang="en-US" dirty="0"/>
              <a:t>. “Reinforcement learning for cyber-physical systems with cybersecurity case studies”</a:t>
            </a:r>
            <a:r>
              <a:rPr lang="ru-RU" dirty="0"/>
              <a:t>:</a:t>
            </a:r>
          </a:p>
          <a:p>
            <a:r>
              <a:rPr lang="ru-RU" dirty="0"/>
              <a:t>обнаружение атак </a:t>
            </a:r>
            <a:r>
              <a:rPr lang="en-US" dirty="0"/>
              <a:t>MITM, </a:t>
            </a:r>
            <a:r>
              <a:rPr lang="ru-RU" dirty="0"/>
              <a:t>управление сетевым трафиком.</a:t>
            </a:r>
            <a:endParaRPr lang="en-US" dirty="0"/>
          </a:p>
          <a:p>
            <a:endParaRPr lang="ru-RU" dirty="0"/>
          </a:p>
        </p:txBody>
      </p:sp>
      <p:sp>
        <p:nvSpPr>
          <p:cNvPr id="4" name="Прямоугольник 3">
            <a:extLst>
              <a:ext uri="{FF2B5EF4-FFF2-40B4-BE49-F238E27FC236}">
                <a16:creationId xmlns:a16="http://schemas.microsoft.com/office/drawing/2014/main" id="{6FA7B1DC-D588-4280-BBFC-5EA4166B0C3B}"/>
              </a:ext>
            </a:extLst>
          </p:cNvPr>
          <p:cNvSpPr/>
          <p:nvPr/>
        </p:nvSpPr>
        <p:spPr>
          <a:xfrm>
            <a:off x="542563" y="1480849"/>
            <a:ext cx="11377294" cy="1477328"/>
          </a:xfrm>
          <a:prstGeom prst="rect">
            <a:avLst/>
          </a:prstGeom>
        </p:spPr>
        <p:txBody>
          <a:bodyPr wrap="square">
            <a:spAutoFit/>
          </a:bodyPr>
          <a:lstStyle/>
          <a:p>
            <a:r>
              <a:rPr lang="en-US" dirty="0"/>
              <a:t>Deep Reinforcement Fuzzing, </a:t>
            </a:r>
            <a:r>
              <a:rPr lang="ru-RU" dirty="0">
                <a:hlinkClick r:id="rId2">
                  <a:extLst>
                    <a:ext uri="{A12FA001-AC4F-418D-AE19-62706E023703}">
                      <ahyp:hlinkClr xmlns:ahyp="http://schemas.microsoft.com/office/drawing/2018/hyperlinkcolor" val="tx"/>
                    </a:ext>
                  </a:extLst>
                </a:hlinkClick>
              </a:rPr>
              <a:t>https://arxiv.org/abs/1801.04589</a:t>
            </a:r>
            <a:endParaRPr lang="en-US" dirty="0"/>
          </a:p>
          <a:p>
            <a:endParaRPr lang="en-US" dirty="0"/>
          </a:p>
          <a:p>
            <a:endParaRPr lang="en-US" dirty="0"/>
          </a:p>
          <a:p>
            <a:r>
              <a:rPr lang="en-US" dirty="0"/>
              <a:t>M. Sutton, A. Greene, and P. </a:t>
            </a:r>
            <a:r>
              <a:rPr lang="en-US" dirty="0" err="1"/>
              <a:t>Amini</a:t>
            </a:r>
            <a:r>
              <a:rPr lang="en-US" dirty="0"/>
              <a:t>, Fuzzing: Brute Force Vulnerability Discovery, 1st ed. Boston, MA, USA: Addison-Wesley Professional, 2007</a:t>
            </a:r>
            <a:endParaRPr lang="ru-RU" dirty="0"/>
          </a:p>
        </p:txBody>
      </p:sp>
    </p:spTree>
    <p:extLst>
      <p:ext uri="{BB962C8B-B14F-4D97-AF65-F5344CB8AC3E}">
        <p14:creationId xmlns:p14="http://schemas.microsoft.com/office/powerpoint/2010/main" val="708242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CA50DB-23E7-4832-8B1F-69EC82D7BD74}"/>
              </a:ext>
            </a:extLst>
          </p:cNvPr>
          <p:cNvSpPr>
            <a:spLocks noGrp="1"/>
          </p:cNvSpPr>
          <p:nvPr>
            <p:ph type="title"/>
          </p:nvPr>
        </p:nvSpPr>
        <p:spPr>
          <a:xfrm>
            <a:off x="411909" y="222699"/>
            <a:ext cx="10515600" cy="821418"/>
          </a:xfrm>
        </p:spPr>
        <p:txBody>
          <a:bodyPr/>
          <a:lstStyle/>
          <a:p>
            <a:r>
              <a:rPr lang="en-US" dirty="0"/>
              <a:t>AlphaGo</a:t>
            </a:r>
            <a:endParaRPr lang="ru-RU" dirty="0"/>
          </a:p>
        </p:txBody>
      </p:sp>
      <p:sp>
        <p:nvSpPr>
          <p:cNvPr id="3" name="TextBox 2">
            <a:extLst>
              <a:ext uri="{FF2B5EF4-FFF2-40B4-BE49-F238E27FC236}">
                <a16:creationId xmlns:a16="http://schemas.microsoft.com/office/drawing/2014/main" id="{E6A2D7FD-F8FB-4652-9B98-70312CCC836F}"/>
              </a:ext>
            </a:extLst>
          </p:cNvPr>
          <p:cNvSpPr txBox="1"/>
          <p:nvPr/>
        </p:nvSpPr>
        <p:spPr>
          <a:xfrm>
            <a:off x="411909" y="1766889"/>
            <a:ext cx="4747920" cy="2585323"/>
          </a:xfrm>
          <a:prstGeom prst="rect">
            <a:avLst/>
          </a:prstGeom>
          <a:noFill/>
        </p:spPr>
        <p:txBody>
          <a:bodyPr wrap="square" rtlCol="0">
            <a:spAutoFit/>
          </a:bodyPr>
          <a:lstStyle/>
          <a:p>
            <a:r>
              <a:rPr lang="ru-RU" dirty="0"/>
              <a:t>Обыграла 18-кратного чемпиона в </a:t>
            </a:r>
            <a:r>
              <a:rPr lang="ru-RU" dirty="0" err="1"/>
              <a:t>го</a:t>
            </a:r>
            <a:r>
              <a:rPr lang="ru-RU" dirty="0"/>
              <a:t> Ли </a:t>
            </a:r>
            <a:r>
              <a:rPr lang="ru-RU" dirty="0" err="1"/>
              <a:t>Седоля</a:t>
            </a:r>
            <a:endParaRPr lang="ru-RU" dirty="0"/>
          </a:p>
          <a:p>
            <a:endParaRPr lang="ru-RU" dirty="0"/>
          </a:p>
          <a:p>
            <a:r>
              <a:rPr lang="ru-RU" dirty="0"/>
              <a:t>37 ход</a:t>
            </a:r>
          </a:p>
          <a:p>
            <a:endParaRPr lang="ru-RU" dirty="0"/>
          </a:p>
          <a:p>
            <a:r>
              <a:rPr lang="ru-RU" dirty="0"/>
              <a:t>Присвоен 9 дан</a:t>
            </a:r>
          </a:p>
          <a:p>
            <a:endParaRPr lang="ru-RU" dirty="0"/>
          </a:p>
          <a:p>
            <a:r>
              <a:rPr lang="en-US" dirty="0"/>
              <a:t>AlphaGo Zero </a:t>
            </a:r>
            <a:r>
              <a:rPr lang="ru-RU" dirty="0"/>
              <a:t>разгромила </a:t>
            </a:r>
            <a:r>
              <a:rPr lang="en-US" dirty="0"/>
              <a:t>Alpha Go </a:t>
            </a:r>
            <a:r>
              <a:rPr lang="ru-RU" dirty="0"/>
              <a:t>со счетом 100:0, училась три дня</a:t>
            </a:r>
          </a:p>
        </p:txBody>
      </p:sp>
      <p:sp>
        <p:nvSpPr>
          <p:cNvPr id="5" name="Прямоугольник 4">
            <a:extLst>
              <a:ext uri="{FF2B5EF4-FFF2-40B4-BE49-F238E27FC236}">
                <a16:creationId xmlns:a16="http://schemas.microsoft.com/office/drawing/2014/main" id="{305349F4-FC79-47DE-86D9-3D7CA4E03FA2}"/>
              </a:ext>
            </a:extLst>
          </p:cNvPr>
          <p:cNvSpPr/>
          <p:nvPr/>
        </p:nvSpPr>
        <p:spPr>
          <a:xfrm>
            <a:off x="6819584" y="5399706"/>
            <a:ext cx="3785460" cy="369332"/>
          </a:xfrm>
          <a:prstGeom prst="rect">
            <a:avLst/>
          </a:prstGeom>
        </p:spPr>
        <p:txBody>
          <a:bodyPr wrap="none">
            <a:spAutoFit/>
          </a:bodyPr>
          <a:lstStyle/>
          <a:p>
            <a:r>
              <a:rPr lang="ru-RU" dirty="0"/>
              <a:t>https://ru.wikipedia.org/wiki/AlphaGo</a:t>
            </a:r>
          </a:p>
        </p:txBody>
      </p:sp>
      <p:pic>
        <p:nvPicPr>
          <p:cNvPr id="6" name="Рисунок 5">
            <a:extLst>
              <a:ext uri="{FF2B5EF4-FFF2-40B4-BE49-F238E27FC236}">
                <a16:creationId xmlns:a16="http://schemas.microsoft.com/office/drawing/2014/main" id="{F692D68D-8306-4AE0-8C05-4FE98FBE9FEB}"/>
              </a:ext>
            </a:extLst>
          </p:cNvPr>
          <p:cNvPicPr>
            <a:picLocks noChangeAspect="1"/>
          </p:cNvPicPr>
          <p:nvPr/>
        </p:nvPicPr>
        <p:blipFill>
          <a:blip r:embed="rId2"/>
          <a:stretch>
            <a:fillRect/>
          </a:stretch>
        </p:blipFill>
        <p:spPr>
          <a:xfrm>
            <a:off x="6215744" y="365125"/>
            <a:ext cx="4993140" cy="4892155"/>
          </a:xfrm>
          <a:prstGeom prst="rect">
            <a:avLst/>
          </a:prstGeom>
        </p:spPr>
      </p:pic>
    </p:spTree>
    <p:extLst>
      <p:ext uri="{BB962C8B-B14F-4D97-AF65-F5344CB8AC3E}">
        <p14:creationId xmlns:p14="http://schemas.microsoft.com/office/powerpoint/2010/main" val="3735330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A62176-9CD7-446F-ADE9-C5A9B268FF86}"/>
              </a:ext>
            </a:extLst>
          </p:cNvPr>
          <p:cNvSpPr>
            <a:spLocks noGrp="1"/>
          </p:cNvSpPr>
          <p:nvPr>
            <p:ph type="title"/>
          </p:nvPr>
        </p:nvSpPr>
        <p:spPr>
          <a:xfrm>
            <a:off x="377865" y="112260"/>
            <a:ext cx="10515600" cy="886732"/>
          </a:xfrm>
        </p:spPr>
        <p:txBody>
          <a:bodyPr/>
          <a:lstStyle/>
          <a:p>
            <a:r>
              <a:rPr lang="ru-RU" dirty="0"/>
              <a:t>Игра </a:t>
            </a:r>
            <a:r>
              <a:rPr lang="en-US" dirty="0"/>
              <a:t>Breakout Atari</a:t>
            </a:r>
            <a:endParaRPr lang="ru-RU" dirty="0"/>
          </a:p>
        </p:txBody>
      </p:sp>
      <p:pic>
        <p:nvPicPr>
          <p:cNvPr id="4" name="Рисунок 3">
            <a:extLst>
              <a:ext uri="{FF2B5EF4-FFF2-40B4-BE49-F238E27FC236}">
                <a16:creationId xmlns:a16="http://schemas.microsoft.com/office/drawing/2014/main" id="{0F0CBED8-D494-49EB-8605-5749FEDCF05B}"/>
              </a:ext>
            </a:extLst>
          </p:cNvPr>
          <p:cNvPicPr>
            <a:picLocks noChangeAspect="1"/>
          </p:cNvPicPr>
          <p:nvPr/>
        </p:nvPicPr>
        <p:blipFill>
          <a:blip r:embed="rId2"/>
          <a:stretch>
            <a:fillRect/>
          </a:stretch>
        </p:blipFill>
        <p:spPr>
          <a:xfrm>
            <a:off x="336653" y="1251858"/>
            <a:ext cx="5890913" cy="3929742"/>
          </a:xfrm>
          <a:prstGeom prst="rect">
            <a:avLst/>
          </a:prstGeom>
        </p:spPr>
      </p:pic>
      <p:sp>
        <p:nvSpPr>
          <p:cNvPr id="5" name="TextBox 4">
            <a:extLst>
              <a:ext uri="{FF2B5EF4-FFF2-40B4-BE49-F238E27FC236}">
                <a16:creationId xmlns:a16="http://schemas.microsoft.com/office/drawing/2014/main" id="{9151D252-3371-481C-83B1-9A3D33551F52}"/>
              </a:ext>
            </a:extLst>
          </p:cNvPr>
          <p:cNvSpPr txBox="1"/>
          <p:nvPr/>
        </p:nvSpPr>
        <p:spPr>
          <a:xfrm>
            <a:off x="6557615" y="1632857"/>
            <a:ext cx="4925725" cy="2677656"/>
          </a:xfrm>
          <a:prstGeom prst="rect">
            <a:avLst/>
          </a:prstGeom>
          <a:noFill/>
        </p:spPr>
        <p:txBody>
          <a:bodyPr wrap="square" rtlCol="0">
            <a:spAutoFit/>
          </a:bodyPr>
          <a:lstStyle/>
          <a:p>
            <a:pPr marL="285750" indent="-285750">
              <a:buFont typeface="Arial" panose="020B0604020202020204" pitchFamily="34" charset="0"/>
              <a:buChar char="•"/>
            </a:pPr>
            <a:r>
              <a:rPr lang="ru-RU" sz="2800" dirty="0"/>
              <a:t>Состояние описывается массивом пикселей</a:t>
            </a:r>
          </a:p>
          <a:p>
            <a:pPr marL="285750" indent="-285750">
              <a:buFont typeface="Arial" panose="020B0604020202020204" pitchFamily="34" charset="0"/>
              <a:buChar char="•"/>
            </a:pPr>
            <a:r>
              <a:rPr lang="ru-RU" sz="2800" dirty="0"/>
              <a:t>Действия: влево и вправо</a:t>
            </a:r>
          </a:p>
          <a:p>
            <a:pPr marL="285750" indent="-285750">
              <a:buFont typeface="Arial" panose="020B0604020202020204" pitchFamily="34" charset="0"/>
              <a:buChar char="•"/>
            </a:pPr>
            <a:r>
              <a:rPr lang="ru-RU" sz="2800" dirty="0"/>
              <a:t>Награда: количество очков</a:t>
            </a:r>
          </a:p>
          <a:p>
            <a:pPr marL="285750" indent="-285750">
              <a:buFont typeface="Arial" panose="020B0604020202020204" pitchFamily="34" charset="0"/>
              <a:buChar char="•"/>
            </a:pPr>
            <a:r>
              <a:rPr lang="ru-RU" sz="2800" dirty="0"/>
              <a:t>Финальное состояние: шарик падает</a:t>
            </a:r>
          </a:p>
        </p:txBody>
      </p:sp>
      <p:sp>
        <p:nvSpPr>
          <p:cNvPr id="6" name="Прямоугольник 5">
            <a:extLst>
              <a:ext uri="{FF2B5EF4-FFF2-40B4-BE49-F238E27FC236}">
                <a16:creationId xmlns:a16="http://schemas.microsoft.com/office/drawing/2014/main" id="{BDE2C5E9-E29D-4B15-A3A5-EADDC3E7EE1A}"/>
              </a:ext>
            </a:extLst>
          </p:cNvPr>
          <p:cNvSpPr/>
          <p:nvPr/>
        </p:nvSpPr>
        <p:spPr>
          <a:xfrm>
            <a:off x="377865" y="5562599"/>
            <a:ext cx="11422250" cy="923330"/>
          </a:xfrm>
          <a:prstGeom prst="rect">
            <a:avLst/>
          </a:prstGeom>
        </p:spPr>
        <p:txBody>
          <a:bodyPr wrap="square">
            <a:spAutoFit/>
          </a:bodyPr>
          <a:lstStyle/>
          <a:p>
            <a:r>
              <a:rPr lang="en-US" b="1" dirty="0"/>
              <a:t>“Playing Atari with Deep Reinforcement Learning” </a:t>
            </a:r>
          </a:p>
          <a:p>
            <a:r>
              <a:rPr lang="en-US" b="1" dirty="0"/>
              <a:t>Volodymyr </a:t>
            </a:r>
            <a:r>
              <a:rPr lang="en-US" b="1" dirty="0" err="1"/>
              <a:t>Mnih</a:t>
            </a:r>
            <a:r>
              <a:rPr lang="en-US" b="1" dirty="0"/>
              <a:t>, </a:t>
            </a:r>
            <a:r>
              <a:rPr lang="en-US" b="1" dirty="0" err="1"/>
              <a:t>Koray</a:t>
            </a:r>
            <a:r>
              <a:rPr lang="en-US" b="1" dirty="0"/>
              <a:t> </a:t>
            </a:r>
            <a:r>
              <a:rPr lang="en-US" b="1" dirty="0" err="1"/>
              <a:t>Kavukcuoglu</a:t>
            </a:r>
            <a:r>
              <a:rPr lang="en-US" b="1" dirty="0"/>
              <a:t>, David Silver, Alex Graves, </a:t>
            </a:r>
            <a:r>
              <a:rPr lang="en-US" b="1" dirty="0" err="1"/>
              <a:t>Ioannis</a:t>
            </a:r>
            <a:r>
              <a:rPr lang="en-US" b="1" dirty="0"/>
              <a:t> </a:t>
            </a:r>
            <a:r>
              <a:rPr lang="en-US" b="1" dirty="0" err="1"/>
              <a:t>Antonoglou</a:t>
            </a:r>
            <a:r>
              <a:rPr lang="en-US" b="1" dirty="0"/>
              <a:t>, </a:t>
            </a:r>
            <a:r>
              <a:rPr lang="en-US" b="1" dirty="0" err="1"/>
              <a:t>Daan</a:t>
            </a:r>
            <a:r>
              <a:rPr lang="en-US" b="1" dirty="0"/>
              <a:t> </a:t>
            </a:r>
            <a:r>
              <a:rPr lang="en-US" b="1" dirty="0" err="1"/>
              <a:t>Wierstra</a:t>
            </a:r>
            <a:r>
              <a:rPr lang="en-US" b="1" dirty="0"/>
              <a:t>, Martin </a:t>
            </a:r>
            <a:r>
              <a:rPr lang="en-US" b="1" dirty="0" err="1"/>
              <a:t>Riedmiller</a:t>
            </a:r>
            <a:r>
              <a:rPr lang="en-US" b="1" dirty="0"/>
              <a:t> </a:t>
            </a:r>
          </a:p>
          <a:p>
            <a:r>
              <a:rPr lang="ru-RU" dirty="0"/>
              <a:t>https://arxiv.org/abs/1312.5602</a:t>
            </a:r>
          </a:p>
        </p:txBody>
      </p:sp>
    </p:spTree>
    <p:extLst>
      <p:ext uri="{BB962C8B-B14F-4D97-AF65-F5344CB8AC3E}">
        <p14:creationId xmlns:p14="http://schemas.microsoft.com/office/powerpoint/2010/main" val="1650710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308539-9E22-4A77-8C00-385FC8576126}"/>
              </a:ext>
            </a:extLst>
          </p:cNvPr>
          <p:cNvSpPr>
            <a:spLocks noGrp="1"/>
          </p:cNvSpPr>
          <p:nvPr>
            <p:ph type="title"/>
          </p:nvPr>
        </p:nvSpPr>
        <p:spPr>
          <a:xfrm>
            <a:off x="838200" y="190039"/>
            <a:ext cx="10515600" cy="821418"/>
          </a:xfrm>
        </p:spPr>
        <p:txBody>
          <a:bodyPr/>
          <a:lstStyle/>
          <a:p>
            <a:r>
              <a:rPr lang="ru-RU" dirty="0"/>
              <a:t>Исторические ветки развития </a:t>
            </a:r>
            <a:r>
              <a:rPr lang="en-US" dirty="0"/>
              <a:t>RL</a:t>
            </a:r>
            <a:endParaRPr lang="ru-RU" dirty="0"/>
          </a:p>
        </p:txBody>
      </p:sp>
      <p:sp>
        <p:nvSpPr>
          <p:cNvPr id="3" name="TextBox 2">
            <a:extLst>
              <a:ext uri="{FF2B5EF4-FFF2-40B4-BE49-F238E27FC236}">
                <a16:creationId xmlns:a16="http://schemas.microsoft.com/office/drawing/2014/main" id="{5E0D6268-5C82-456F-A7C6-99A518C2C57F}"/>
              </a:ext>
            </a:extLst>
          </p:cNvPr>
          <p:cNvSpPr txBox="1"/>
          <p:nvPr/>
        </p:nvSpPr>
        <p:spPr>
          <a:xfrm>
            <a:off x="931516" y="1523999"/>
            <a:ext cx="3895510" cy="2031325"/>
          </a:xfrm>
          <a:prstGeom prst="rect">
            <a:avLst/>
          </a:prstGeom>
          <a:noFill/>
        </p:spPr>
        <p:txBody>
          <a:bodyPr wrap="square" rtlCol="0">
            <a:spAutoFit/>
          </a:bodyPr>
          <a:lstStyle/>
          <a:p>
            <a:r>
              <a:rPr lang="ru-RU" dirty="0"/>
              <a:t>Психология и процесс обучения людей и животных. Опыты </a:t>
            </a:r>
            <a:r>
              <a:rPr lang="en-US" dirty="0"/>
              <a:t>Alexander Bain (1850), </a:t>
            </a:r>
            <a:r>
              <a:rPr lang="ru-RU" dirty="0"/>
              <a:t>Павлова (монография 1927).</a:t>
            </a:r>
            <a:endParaRPr lang="en-US" dirty="0"/>
          </a:p>
          <a:p>
            <a:endParaRPr lang="en-US" dirty="0"/>
          </a:p>
          <a:p>
            <a:r>
              <a:rPr lang="ru-RU" dirty="0"/>
              <a:t>Применение идей для обучения машины: Алан Тьюринг (1948)</a:t>
            </a:r>
          </a:p>
        </p:txBody>
      </p:sp>
      <p:sp>
        <p:nvSpPr>
          <p:cNvPr id="4" name="TextBox 3">
            <a:extLst>
              <a:ext uri="{FF2B5EF4-FFF2-40B4-BE49-F238E27FC236}">
                <a16:creationId xmlns:a16="http://schemas.microsoft.com/office/drawing/2014/main" id="{8E5118C6-7076-4CC5-A581-A944F8526DEA}"/>
              </a:ext>
            </a:extLst>
          </p:cNvPr>
          <p:cNvSpPr txBox="1"/>
          <p:nvPr/>
        </p:nvSpPr>
        <p:spPr>
          <a:xfrm>
            <a:off x="6096000" y="1523999"/>
            <a:ext cx="5049397" cy="3693319"/>
          </a:xfrm>
          <a:prstGeom prst="rect">
            <a:avLst/>
          </a:prstGeom>
          <a:noFill/>
        </p:spPr>
        <p:txBody>
          <a:bodyPr wrap="square" rtlCol="0">
            <a:spAutoFit/>
          </a:bodyPr>
          <a:lstStyle/>
          <a:p>
            <a:r>
              <a:rPr lang="ru-RU" dirty="0"/>
              <a:t>Теория оптимального управления</a:t>
            </a:r>
            <a:r>
              <a:rPr lang="en-US" dirty="0"/>
              <a:t>. </a:t>
            </a:r>
            <a:r>
              <a:rPr lang="ru-RU" dirty="0"/>
              <a:t>Динамическое программирование</a:t>
            </a:r>
            <a:r>
              <a:rPr lang="en-US" dirty="0"/>
              <a:t>. </a:t>
            </a:r>
            <a:r>
              <a:rPr lang="ru-RU" dirty="0"/>
              <a:t>Задачи минимизации или максимизации некоторой характеристики во времени.</a:t>
            </a:r>
          </a:p>
          <a:p>
            <a:endParaRPr lang="en-US" dirty="0"/>
          </a:p>
          <a:p>
            <a:endParaRPr lang="en-US" dirty="0"/>
          </a:p>
          <a:p>
            <a:r>
              <a:rPr lang="ru-RU" dirty="0"/>
              <a:t>Развитие идей в 1950 </a:t>
            </a:r>
            <a:r>
              <a:rPr lang="ru-RU" dirty="0" err="1"/>
              <a:t>Р.Беллманом</a:t>
            </a:r>
            <a:r>
              <a:rPr lang="ru-RU" dirty="0"/>
              <a:t> (уравнение Беллмана). Активные исследования и решение задач в области теории оптимального управления.  </a:t>
            </a:r>
          </a:p>
          <a:p>
            <a:endParaRPr lang="ru-RU" dirty="0"/>
          </a:p>
          <a:p>
            <a:r>
              <a:rPr lang="ru-RU" dirty="0"/>
              <a:t>В СССР и РФ – школа Красовского Н.Н.</a:t>
            </a:r>
          </a:p>
          <a:p>
            <a:endParaRPr lang="ru-RU" dirty="0"/>
          </a:p>
        </p:txBody>
      </p:sp>
    </p:spTree>
    <p:extLst>
      <p:ext uri="{BB962C8B-B14F-4D97-AF65-F5344CB8AC3E}">
        <p14:creationId xmlns:p14="http://schemas.microsoft.com/office/powerpoint/2010/main" val="130696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971220-BBEA-4DA9-ABF0-C2D5A2A36B28}"/>
              </a:ext>
            </a:extLst>
          </p:cNvPr>
          <p:cNvSpPr>
            <a:spLocks noGrp="1"/>
          </p:cNvSpPr>
          <p:nvPr>
            <p:ph type="title"/>
          </p:nvPr>
        </p:nvSpPr>
        <p:spPr>
          <a:xfrm>
            <a:off x="587829" y="190953"/>
            <a:ext cx="10515600" cy="1115333"/>
          </a:xfrm>
        </p:spPr>
        <p:txBody>
          <a:bodyPr/>
          <a:lstStyle/>
          <a:p>
            <a:r>
              <a:rPr lang="ru-RU" dirty="0"/>
              <a:t>Очень простой пример «К-</a:t>
            </a:r>
            <a:r>
              <a:rPr lang="ru-RU" dirty="0" err="1"/>
              <a:t>рукий</a:t>
            </a:r>
            <a:r>
              <a:rPr lang="ru-RU" dirty="0"/>
              <a:t> бандит»</a:t>
            </a:r>
          </a:p>
        </p:txBody>
      </p:sp>
      <p:pic>
        <p:nvPicPr>
          <p:cNvPr id="3" name="Рисунок 2">
            <a:extLst>
              <a:ext uri="{FF2B5EF4-FFF2-40B4-BE49-F238E27FC236}">
                <a16:creationId xmlns:a16="http://schemas.microsoft.com/office/drawing/2014/main" id="{33B19862-CFEF-456B-91B7-F083B9283C47}"/>
              </a:ext>
            </a:extLst>
          </p:cNvPr>
          <p:cNvPicPr>
            <a:picLocks noChangeAspect="1"/>
          </p:cNvPicPr>
          <p:nvPr/>
        </p:nvPicPr>
        <p:blipFill>
          <a:blip r:embed="rId2"/>
          <a:stretch>
            <a:fillRect/>
          </a:stretch>
        </p:blipFill>
        <p:spPr>
          <a:xfrm>
            <a:off x="6096000" y="1338943"/>
            <a:ext cx="5878627" cy="4087482"/>
          </a:xfrm>
          <a:prstGeom prst="rect">
            <a:avLst/>
          </a:prstGeom>
        </p:spPr>
      </p:pic>
      <p:sp>
        <p:nvSpPr>
          <p:cNvPr id="4" name="TextBox 3">
            <a:extLst>
              <a:ext uri="{FF2B5EF4-FFF2-40B4-BE49-F238E27FC236}">
                <a16:creationId xmlns:a16="http://schemas.microsoft.com/office/drawing/2014/main" id="{ED434207-0693-4AC3-83D8-2AA25F9B4F81}"/>
              </a:ext>
            </a:extLst>
          </p:cNvPr>
          <p:cNvSpPr txBox="1"/>
          <p:nvPr/>
        </p:nvSpPr>
        <p:spPr>
          <a:xfrm>
            <a:off x="2841024" y="6058083"/>
            <a:ext cx="6009209" cy="369332"/>
          </a:xfrm>
          <a:prstGeom prst="rect">
            <a:avLst/>
          </a:prstGeom>
          <a:noFill/>
        </p:spPr>
        <p:txBody>
          <a:bodyPr wrap="none" rtlCol="0">
            <a:spAutoFit/>
          </a:bodyPr>
          <a:lstStyle/>
          <a:p>
            <a:r>
              <a:rPr lang="ru-RU" dirty="0"/>
              <a:t>Пример из книги </a:t>
            </a:r>
            <a:r>
              <a:rPr lang="ru-RU" dirty="0" err="1"/>
              <a:t>Саттона</a:t>
            </a:r>
            <a:r>
              <a:rPr lang="ru-RU" dirty="0"/>
              <a:t> и </a:t>
            </a:r>
            <a:r>
              <a:rPr lang="ru-RU" dirty="0" err="1"/>
              <a:t>Барто</a:t>
            </a:r>
            <a:r>
              <a:rPr lang="ru-RU" dirty="0"/>
              <a:t> «</a:t>
            </a:r>
            <a:r>
              <a:rPr lang="en-US" dirty="0"/>
              <a:t>Reinforcement Learning</a:t>
            </a:r>
            <a:r>
              <a:rPr lang="ru-RU" dirty="0"/>
              <a:t>»</a:t>
            </a:r>
          </a:p>
        </p:txBody>
      </p:sp>
      <p:pic>
        <p:nvPicPr>
          <p:cNvPr id="5" name="Рисунок 4">
            <a:extLst>
              <a:ext uri="{FF2B5EF4-FFF2-40B4-BE49-F238E27FC236}">
                <a16:creationId xmlns:a16="http://schemas.microsoft.com/office/drawing/2014/main" id="{6157E5A0-BDCF-43A8-B96B-EFA8A17CF179}"/>
              </a:ext>
            </a:extLst>
          </p:cNvPr>
          <p:cNvPicPr>
            <a:picLocks noChangeAspect="1"/>
          </p:cNvPicPr>
          <p:nvPr/>
        </p:nvPicPr>
        <p:blipFill>
          <a:blip r:embed="rId3"/>
          <a:stretch>
            <a:fillRect/>
          </a:stretch>
        </p:blipFill>
        <p:spPr>
          <a:xfrm>
            <a:off x="1005816" y="2250282"/>
            <a:ext cx="4773251" cy="1268082"/>
          </a:xfrm>
          <a:prstGeom prst="rect">
            <a:avLst/>
          </a:prstGeom>
        </p:spPr>
      </p:pic>
      <p:sp>
        <p:nvSpPr>
          <p:cNvPr id="6" name="TextBox 5">
            <a:extLst>
              <a:ext uri="{FF2B5EF4-FFF2-40B4-BE49-F238E27FC236}">
                <a16:creationId xmlns:a16="http://schemas.microsoft.com/office/drawing/2014/main" id="{496D498E-0B3D-40D7-91C8-846EB839C427}"/>
              </a:ext>
            </a:extLst>
          </p:cNvPr>
          <p:cNvSpPr txBox="1"/>
          <p:nvPr/>
        </p:nvSpPr>
        <p:spPr>
          <a:xfrm>
            <a:off x="1005816" y="1562987"/>
            <a:ext cx="3253711" cy="369332"/>
          </a:xfrm>
          <a:prstGeom prst="rect">
            <a:avLst/>
          </a:prstGeom>
          <a:noFill/>
        </p:spPr>
        <p:txBody>
          <a:bodyPr wrap="none" rtlCol="0">
            <a:spAutoFit/>
          </a:bodyPr>
          <a:lstStyle/>
          <a:p>
            <a:r>
              <a:rPr lang="ru-RU" dirty="0"/>
              <a:t>10-рукий испытательный стенд</a:t>
            </a:r>
          </a:p>
        </p:txBody>
      </p:sp>
      <p:pic>
        <p:nvPicPr>
          <p:cNvPr id="7" name="Рисунок 6">
            <a:extLst>
              <a:ext uri="{FF2B5EF4-FFF2-40B4-BE49-F238E27FC236}">
                <a16:creationId xmlns:a16="http://schemas.microsoft.com/office/drawing/2014/main" id="{406BBE63-4064-446E-A74D-B7CDA923E2E1}"/>
              </a:ext>
            </a:extLst>
          </p:cNvPr>
          <p:cNvPicPr>
            <a:picLocks noChangeAspect="1"/>
          </p:cNvPicPr>
          <p:nvPr/>
        </p:nvPicPr>
        <p:blipFill>
          <a:blip r:embed="rId4"/>
          <a:stretch>
            <a:fillRect/>
          </a:stretch>
        </p:blipFill>
        <p:spPr>
          <a:xfrm>
            <a:off x="949218" y="3836327"/>
            <a:ext cx="4829849" cy="2057687"/>
          </a:xfrm>
          <a:prstGeom prst="rect">
            <a:avLst/>
          </a:prstGeom>
        </p:spPr>
      </p:pic>
    </p:spTree>
    <p:extLst>
      <p:ext uri="{BB962C8B-B14F-4D97-AF65-F5344CB8AC3E}">
        <p14:creationId xmlns:p14="http://schemas.microsoft.com/office/powerpoint/2010/main" val="21815485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19528</TotalTime>
  <Words>1746</Words>
  <Application>Microsoft Office PowerPoint</Application>
  <PresentationFormat>Широкоэкранный</PresentationFormat>
  <Paragraphs>209</Paragraphs>
  <Slides>29</Slides>
  <Notes>12</Notes>
  <HiddenSlides>0</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29</vt:i4>
      </vt:variant>
    </vt:vector>
  </HeadingPairs>
  <TitlesOfParts>
    <vt:vector size="36" baseType="lpstr">
      <vt:lpstr>Arial</vt:lpstr>
      <vt:lpstr>Calibri</vt:lpstr>
      <vt:lpstr>Calibri Light</vt:lpstr>
      <vt:lpstr>Roboto</vt:lpstr>
      <vt:lpstr>Times New Roman</vt:lpstr>
      <vt:lpstr>Тема Office</vt:lpstr>
      <vt:lpstr>Точечный рисунок</vt:lpstr>
      <vt:lpstr>Обучение с подкреплением</vt:lpstr>
      <vt:lpstr>Что такое обучение с подкреплением</vt:lpstr>
      <vt:lpstr>Адаптивные контроллеры и управление</vt:lpstr>
      <vt:lpstr>Поиск оптимального пути</vt:lpstr>
      <vt:lpstr>RL в кибербезопасности</vt:lpstr>
      <vt:lpstr>AlphaGo</vt:lpstr>
      <vt:lpstr>Игра Breakout Atari</vt:lpstr>
      <vt:lpstr>Исторические ветки развития RL</vt:lpstr>
      <vt:lpstr>Очень простой пример «К-рукий бандит»</vt:lpstr>
      <vt:lpstr>Марковские процессы принятия решений</vt:lpstr>
      <vt:lpstr>Динамическое программирование</vt:lpstr>
      <vt:lpstr>Метод Монте-Карло (model-agnostic)</vt:lpstr>
      <vt:lpstr>Temporal Difference методы (model-agnostic)</vt:lpstr>
      <vt:lpstr>Сети глубокого ML</vt:lpstr>
      <vt:lpstr>Риски Deep ML</vt:lpstr>
      <vt:lpstr>Про ограничения</vt:lpstr>
      <vt:lpstr>Можем ли мы объяснить черные ящики?</vt:lpstr>
      <vt:lpstr>Explainable AI (DARPA)</vt:lpstr>
      <vt:lpstr>Примеры сложностей интерпретации DL модели </vt:lpstr>
      <vt:lpstr>LIME</vt:lpstr>
      <vt:lpstr>SHAPLY VALUES</vt:lpstr>
      <vt:lpstr>Class Activation Mapping</vt:lpstr>
      <vt:lpstr>Пожалуй самый полный практический обзор методов XAI</vt:lpstr>
      <vt:lpstr>Важные вопросы в XDRL</vt:lpstr>
      <vt:lpstr>Задачи и методы XDRL</vt:lpstr>
      <vt:lpstr>Полезные ссылки</vt:lpstr>
      <vt:lpstr>Литература</vt:lpstr>
      <vt:lpstr>Спасибо за внимание</vt:lpstr>
      <vt:lpstr>Дополнительные сведения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Чернышов Юрий Юрьевич</dc:creator>
  <cp:lastModifiedBy>Чернышов Юрий Юрьевич</cp:lastModifiedBy>
  <cp:revision>282</cp:revision>
  <dcterms:created xsi:type="dcterms:W3CDTF">2021-06-01T09:23:15Z</dcterms:created>
  <dcterms:modified xsi:type="dcterms:W3CDTF">2025-03-31T10:21:14Z</dcterms:modified>
</cp:coreProperties>
</file>